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5" r:id="rId4"/>
  </p:sldMasterIdLst>
  <p:sldIdLst>
    <p:sldId id="257" r:id="rId5"/>
    <p:sldId id="292" r:id="rId6"/>
    <p:sldId id="293" r:id="rId7"/>
    <p:sldId id="294" r:id="rId8"/>
    <p:sldId id="308" r:id="rId9"/>
    <p:sldId id="295" r:id="rId10"/>
    <p:sldId id="296" r:id="rId11"/>
    <p:sldId id="301" r:id="rId12"/>
    <p:sldId id="304" r:id="rId13"/>
    <p:sldId id="306" r:id="rId14"/>
    <p:sldId id="307" r:id="rId15"/>
    <p:sldId id="313" r:id="rId16"/>
    <p:sldId id="314" r:id="rId17"/>
    <p:sldId id="315" r:id="rId18"/>
    <p:sldId id="310" r:id="rId19"/>
    <p:sldId id="311" r:id="rId20"/>
    <p:sldId id="316" r:id="rId21"/>
    <p:sldId id="312" r:id="rId22"/>
  </p:sldIdLst>
  <p:sldSz cx="9144000" cy="6858000" type="screen4x3"/>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34573" autoAdjust="0"/>
    <p:restoredTop sz="94609" autoAdjust="0"/>
  </p:normalViewPr>
  <p:slideViewPr>
    <p:cSldViewPr>
      <p:cViewPr varScale="1">
        <p:scale>
          <a:sx n="81" d="100"/>
          <a:sy n="81" d="100"/>
        </p:scale>
        <p:origin x="917" y="4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s>
</file>

<file path=ppt/media/image1.jpeg>
</file>

<file path=ppt/media/image10.gif>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28" name="Segnaposto data 27"/>
          <p:cNvSpPr>
            <a:spLocks noGrp="1"/>
          </p:cNvSpPr>
          <p:nvPr>
            <p:ph type="dt" sz="half" idx="10"/>
          </p:nvPr>
        </p:nvSpPr>
        <p:spPr/>
        <p:txBody>
          <a:bodyPr/>
          <a:lstStyle/>
          <a:p>
            <a:fld id="{8C3E12D4-E16A-4DD0-8174-9494358809DB}" type="datetimeFigureOut">
              <a:rPr lang="it-IT" smtClean="0"/>
              <a:pPr/>
              <a:t>07/10/2020</a:t>
            </a:fld>
            <a:endParaRPr lang="it-IT"/>
          </a:p>
        </p:txBody>
      </p:sp>
      <p:sp>
        <p:nvSpPr>
          <p:cNvPr id="17" name="Segnaposto piè di pagina 16"/>
          <p:cNvSpPr>
            <a:spLocks noGrp="1"/>
          </p:cNvSpPr>
          <p:nvPr>
            <p:ph type="ftr" sz="quarter" idx="11"/>
          </p:nvPr>
        </p:nvSpPr>
        <p:spPr/>
        <p:txBody>
          <a:bodyPr/>
          <a:lstStyle/>
          <a:p>
            <a:endParaRPr lang="it-IT"/>
          </a:p>
        </p:txBody>
      </p:sp>
      <p:sp>
        <p:nvSpPr>
          <p:cNvPr id="29" name="Segnaposto numero diapositiva 28"/>
          <p:cNvSpPr>
            <a:spLocks noGrp="1"/>
          </p:cNvSpPr>
          <p:nvPr>
            <p:ph type="sldNum" sz="quarter" idx="12"/>
          </p:nvPr>
        </p:nvSpPr>
        <p:spPr/>
        <p:txBody>
          <a:bodyPr/>
          <a:lstStyle/>
          <a:p>
            <a:fld id="{2B4AEB50-943F-49C9-A4B0-A438FE844A02}" type="slidenum">
              <a:rPr lang="it-IT" smtClean="0"/>
              <a:pPr/>
              <a:t>‹N›</a:t>
            </a:fld>
            <a:endParaRPr lang="it-IT"/>
          </a:p>
        </p:txBody>
      </p:sp>
      <p:sp>
        <p:nvSpPr>
          <p:cNvPr id="32" name="Rettangolo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ttangolo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0" name="Rettangolo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1" name="Rettangolo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2" name="Rettangolo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8" name="Titolo 7"/>
          <p:cNvSpPr>
            <a:spLocks noGrp="1"/>
          </p:cNvSpPr>
          <p:nvPr>
            <p:ph type="ctrTitle"/>
          </p:nvPr>
        </p:nvSpPr>
        <p:spPr>
          <a:xfrm>
            <a:off x="914400" y="4343400"/>
            <a:ext cx="7772400" cy="1975104"/>
          </a:xfrm>
        </p:spPr>
        <p:txBody>
          <a:bodyPr/>
          <a:lstStyle>
            <a:lvl1pPr marR="9144" algn="l">
              <a:defRPr sz="4000" b="1" cap="all" spc="0" baseline="0">
                <a:effectLst>
                  <a:reflection blurRad="12700" stA="34000" endA="740" endPos="53000" dir="5400000" sy="-100000" algn="bl" rotWithShape="0"/>
                </a:effectLst>
              </a:defRPr>
            </a:lvl1pPr>
            <a:extLst/>
          </a:lstStyle>
          <a:p>
            <a:r>
              <a:rPr kumimoji="0" lang="it-IT"/>
              <a:t>Fare clic per modificare lo stile del titolo</a:t>
            </a:r>
            <a:endParaRPr kumimoji="0" lang="en-US"/>
          </a:p>
        </p:txBody>
      </p:sp>
      <p:sp>
        <p:nvSpPr>
          <p:cNvPr id="9" name="Sottotitolo 8"/>
          <p:cNvSpPr>
            <a:spLocks noGrp="1"/>
          </p:cNvSpPr>
          <p:nvPr>
            <p:ph type="subTitle" idx="1"/>
          </p:nvPr>
        </p:nvSpPr>
        <p:spPr>
          <a:xfrm>
            <a:off x="914400" y="2834640"/>
            <a:ext cx="77724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it-IT"/>
              <a:t>Fare clic per modificare lo stile del sottotitolo dello schema</a:t>
            </a:r>
            <a:endParaRPr kumimoji="0" lang="en-US"/>
          </a:p>
        </p:txBody>
      </p:sp>
      <p:sp>
        <p:nvSpPr>
          <p:cNvPr id="56" name="Rettangolo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5" name="Rettangolo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6" name="Rettangolo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7" name="Rettangolo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kumimoji="0" lang="it-IT"/>
              <a:t>Fare clic per modificare lo stile del titolo</a:t>
            </a:r>
            <a:endParaRPr kumimoji="0" lang="en-US"/>
          </a:p>
        </p:txBody>
      </p:sp>
      <p:sp>
        <p:nvSpPr>
          <p:cNvPr id="3" name="Segnaposto testo verticale 2"/>
          <p:cNvSpPr>
            <a:spLocks noGrp="1"/>
          </p:cNvSpPr>
          <p:nvPr>
            <p:ph type="body" orient="vert" idx="1"/>
          </p:nvPr>
        </p:nvSpPr>
        <p:spPr/>
        <p:txBody>
          <a:bodyPr vert="eaVer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4" name="Segnaposto data 3"/>
          <p:cNvSpPr>
            <a:spLocks noGrp="1"/>
          </p:cNvSpPr>
          <p:nvPr>
            <p:ph type="dt" sz="half" idx="10"/>
          </p:nvPr>
        </p:nvSpPr>
        <p:spPr/>
        <p:txBody>
          <a:bodyPr/>
          <a:lstStyle/>
          <a:p>
            <a:fld id="{8C3E12D4-E16A-4DD0-8174-9494358809DB}" type="datetimeFigureOut">
              <a:rPr lang="it-IT" smtClean="0"/>
              <a:pPr/>
              <a:t>07/10/2020</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9"/>
            <a:ext cx="1981200" cy="5851525"/>
          </a:xfrm>
        </p:spPr>
        <p:txBody>
          <a:bodyPr vert="eaVert" anchor="ctr"/>
          <a:lstStyle/>
          <a:p>
            <a:r>
              <a:rPr kumimoji="0" lang="it-IT"/>
              <a:t>Fare clic per modificare lo stile del titolo</a:t>
            </a:r>
            <a:endParaRPr kumimoji="0" lang="en-US"/>
          </a:p>
        </p:txBody>
      </p:sp>
      <p:sp>
        <p:nvSpPr>
          <p:cNvPr id="3" name="Segnaposto testo verticale 2"/>
          <p:cNvSpPr>
            <a:spLocks noGrp="1"/>
          </p:cNvSpPr>
          <p:nvPr>
            <p:ph type="body" orient="vert" idx="1"/>
          </p:nvPr>
        </p:nvSpPr>
        <p:spPr>
          <a:xfrm>
            <a:off x="609600" y="274639"/>
            <a:ext cx="5867400" cy="5851525"/>
          </a:xfrm>
        </p:spPr>
        <p:txBody>
          <a:bodyPr vert="eaVer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4" name="Segnaposto data 3"/>
          <p:cNvSpPr>
            <a:spLocks noGrp="1"/>
          </p:cNvSpPr>
          <p:nvPr>
            <p:ph type="dt" sz="half" idx="10"/>
          </p:nvPr>
        </p:nvSpPr>
        <p:spPr/>
        <p:txBody>
          <a:bodyPr/>
          <a:lstStyle/>
          <a:p>
            <a:fld id="{8C3E12D4-E16A-4DD0-8174-9494358809DB}" type="datetimeFigureOut">
              <a:rPr lang="it-IT" smtClean="0"/>
              <a:pPr/>
              <a:t>07/10/2020</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kumimoji="0" lang="it-IT"/>
              <a:t>Fare clic per modificare lo stile del titolo</a:t>
            </a:r>
            <a:endParaRPr kumimoji="0" lang="en-US"/>
          </a:p>
        </p:txBody>
      </p:sp>
      <p:sp>
        <p:nvSpPr>
          <p:cNvPr id="3" name="Segnaposto contenuto 2"/>
          <p:cNvSpPr>
            <a:spLocks noGrp="1"/>
          </p:cNvSpPr>
          <p:nvPr>
            <p:ph idx="1"/>
          </p:nvPr>
        </p:nvSpPr>
        <p:spPr/>
        <p:txBody>
          <a:bodyPr/>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4" name="Segnaposto data 3"/>
          <p:cNvSpPr>
            <a:spLocks noGrp="1"/>
          </p:cNvSpPr>
          <p:nvPr>
            <p:ph type="dt" sz="half" idx="10"/>
          </p:nvPr>
        </p:nvSpPr>
        <p:spPr/>
        <p:txBody>
          <a:bodyPr/>
          <a:lstStyle/>
          <a:p>
            <a:fld id="{8C3E12D4-E16A-4DD0-8174-9494358809DB}" type="datetimeFigureOut">
              <a:rPr lang="it-IT" smtClean="0"/>
              <a:pPr/>
              <a:t>07/10/2020</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14" name="Figura a mano libera 13"/>
          <p:cNvSpPr>
            <a:spLocks/>
          </p:cNvSpPr>
          <p:nvPr/>
        </p:nvSpPr>
        <p:spPr bwMode="auto">
          <a:xfrm>
            <a:off x="4828952" y="1073888"/>
            <a:ext cx="4322136"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Figura a mano libera 14"/>
          <p:cNvSpPr>
            <a:spLocks/>
          </p:cNvSpPr>
          <p:nvPr/>
        </p:nvSpPr>
        <p:spPr bwMode="auto">
          <a:xfrm>
            <a:off x="373966" y="0"/>
            <a:ext cx="5514536"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igura a mano libera 12"/>
          <p:cNvSpPr>
            <a:spLocks/>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Figura a mano libera 15"/>
          <p:cNvSpPr>
            <a:spLocks/>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Figura a mano libera 16"/>
          <p:cNvSpPr>
            <a:spLocks/>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Figura a mano libera 17"/>
          <p:cNvSpPr>
            <a:spLocks/>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Figura a mano libera 18"/>
          <p:cNvSpPr>
            <a:spLocks/>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Figura a mano libera 19"/>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1" name="Figura a mano libera 20"/>
          <p:cNvSpPr>
            <a:spLocks/>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Figura a mano libera 21"/>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3" name="Figura a mano libera 22"/>
          <p:cNvSpPr>
            <a:spLocks/>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4" name="Figura a mano libera 23"/>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5" name="Figura a mano libera 24"/>
          <p:cNvSpPr>
            <a:spLocks/>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6" name="Figura a mano libera 25"/>
          <p:cNvSpPr>
            <a:spLocks/>
          </p:cNvSpPr>
          <p:nvPr/>
        </p:nvSpPr>
        <p:spPr bwMode="auto">
          <a:xfrm>
            <a:off x="366824"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Figura a mano libera 26"/>
          <p:cNvSpPr>
            <a:spLocks/>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3" name="Segnaposto testo 2"/>
          <p:cNvSpPr>
            <a:spLocks noGrp="1"/>
          </p:cNvSpPr>
          <p:nvPr>
            <p:ph type="body" idx="1"/>
          </p:nvPr>
        </p:nvSpPr>
        <p:spPr>
          <a:xfrm>
            <a:off x="706902" y="1351672"/>
            <a:ext cx="5718048"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it-IT"/>
              <a:t>Fare clic per modificare stili del testo dello schema</a:t>
            </a:r>
          </a:p>
        </p:txBody>
      </p:sp>
      <p:sp>
        <p:nvSpPr>
          <p:cNvPr id="4" name="Segnaposto data 3"/>
          <p:cNvSpPr>
            <a:spLocks noGrp="1"/>
          </p:cNvSpPr>
          <p:nvPr>
            <p:ph type="dt" sz="half" idx="10"/>
          </p:nvPr>
        </p:nvSpPr>
        <p:spPr/>
        <p:txBody>
          <a:bodyPr/>
          <a:lstStyle/>
          <a:p>
            <a:fld id="{8C3E12D4-E16A-4DD0-8174-9494358809DB}" type="datetimeFigureOut">
              <a:rPr lang="it-IT" smtClean="0"/>
              <a:pPr/>
              <a:t>07/10/2020</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B4AEB50-943F-49C9-A4B0-A438FE844A02}" type="slidenum">
              <a:rPr lang="it-IT" smtClean="0"/>
              <a:pPr/>
              <a:t>‹N›</a:t>
            </a:fld>
            <a:endParaRPr lang="it-IT"/>
          </a:p>
        </p:txBody>
      </p:sp>
      <p:sp>
        <p:nvSpPr>
          <p:cNvPr id="7" name="Rettangolo 6"/>
          <p:cNvSpPr/>
          <p:nvPr/>
        </p:nvSpPr>
        <p:spPr>
          <a:xfrm>
            <a:off x="363160" y="402264"/>
            <a:ext cx="850392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olo 1"/>
          <p:cNvSpPr>
            <a:spLocks noGrp="1"/>
          </p:cNvSpPr>
          <p:nvPr>
            <p:ph type="title"/>
          </p:nvPr>
        </p:nvSpPr>
        <p:spPr>
          <a:xfrm>
            <a:off x="706902" y="512064"/>
            <a:ext cx="8156448" cy="777240"/>
          </a:xfrm>
        </p:spPr>
        <p:txBody>
          <a:bodyPr tIns="64008"/>
          <a:lstStyle>
            <a:lvl1pPr algn="l">
              <a:buNone/>
              <a:defRPr sz="3800" b="0" cap="none" spc="-150" baseline="0"/>
            </a:lvl1pPr>
            <a:extLst/>
          </a:lstStyle>
          <a:p>
            <a:r>
              <a:rPr kumimoji="0" lang="it-IT"/>
              <a:t>Fare clic per modificare lo stile del titolo</a:t>
            </a:r>
            <a:endParaRPr kumimoji="0" lang="en-US"/>
          </a:p>
        </p:txBody>
      </p:sp>
      <p:sp>
        <p:nvSpPr>
          <p:cNvPr id="8" name="Rettangolo 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Rettangolo 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ettangolo 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ttangolo 1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ttangolo 1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a:xfrm>
            <a:off x="457200" y="512064"/>
            <a:ext cx="8229600" cy="914400"/>
          </a:xfrm>
        </p:spPr>
        <p:txBody>
          <a:bodyPr/>
          <a:lstStyle/>
          <a:p>
            <a:r>
              <a:rPr kumimoji="0" lang="it-IT"/>
              <a:t>Fare clic per modificare lo stile del titolo</a:t>
            </a:r>
            <a:endParaRPr kumimoji="0" lang="en-US"/>
          </a:p>
        </p:txBody>
      </p:sp>
      <p:sp>
        <p:nvSpPr>
          <p:cNvPr id="3" name="Segnaposto contenuto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4" name="Segnaposto contenuto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5" name="Segnaposto data 4"/>
          <p:cNvSpPr>
            <a:spLocks noGrp="1"/>
          </p:cNvSpPr>
          <p:nvPr>
            <p:ph type="dt" sz="half" idx="10"/>
          </p:nvPr>
        </p:nvSpPr>
        <p:spPr/>
        <p:txBody>
          <a:bodyPr/>
          <a:lstStyle/>
          <a:p>
            <a:fld id="{8C3E12D4-E16A-4DD0-8174-9494358809DB}" type="datetimeFigureOut">
              <a:rPr lang="it-IT" smtClean="0"/>
              <a:pPr/>
              <a:t>07/10/2020</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nfronto">
    <p:spTree>
      <p:nvGrpSpPr>
        <p:cNvPr id="1" name=""/>
        <p:cNvGrpSpPr/>
        <p:nvPr/>
      </p:nvGrpSpPr>
      <p:grpSpPr>
        <a:xfrm>
          <a:off x="0" y="0"/>
          <a:ext cx="0" cy="0"/>
          <a:chOff x="0" y="0"/>
          <a:chExt cx="0" cy="0"/>
        </a:xfrm>
      </p:grpSpPr>
      <p:sp>
        <p:nvSpPr>
          <p:cNvPr id="25" name="Rettangolo 24"/>
          <p:cNvSpPr/>
          <p:nvPr/>
        </p:nvSpPr>
        <p:spPr>
          <a:xfrm>
            <a:off x="0" y="402265"/>
            <a:ext cx="886708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olo 1"/>
          <p:cNvSpPr>
            <a:spLocks noGrp="1"/>
          </p:cNvSpPr>
          <p:nvPr>
            <p:ph type="title"/>
          </p:nvPr>
        </p:nvSpPr>
        <p:spPr>
          <a:xfrm>
            <a:off x="504824" y="512064"/>
            <a:ext cx="7772400" cy="914400"/>
          </a:xfrm>
        </p:spPr>
        <p:txBody>
          <a:bodyPr anchor="t"/>
          <a:lstStyle>
            <a:lvl1pPr>
              <a:defRPr sz="4000"/>
            </a:lvl1pPr>
            <a:extLst/>
          </a:lstStyle>
          <a:p>
            <a:r>
              <a:rPr kumimoji="0" lang="it-IT"/>
              <a:t>Fare clic per modificare lo stile del titolo</a:t>
            </a:r>
            <a:endParaRPr kumimoji="0" lang="en-US"/>
          </a:p>
        </p:txBody>
      </p:sp>
      <p:sp>
        <p:nvSpPr>
          <p:cNvPr id="3" name="Segnaposto testo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it-IT"/>
              <a:t>Fare clic per modificare stili del testo dello schema</a:t>
            </a:r>
          </a:p>
        </p:txBody>
      </p:sp>
      <p:sp>
        <p:nvSpPr>
          <p:cNvPr id="4" name="Segnaposto testo 3"/>
          <p:cNvSpPr>
            <a:spLocks noGrp="1"/>
          </p:cNvSpPr>
          <p:nvPr>
            <p:ph type="body" sz="half" idx="3"/>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it-IT"/>
              <a:t>Fare clic per modificare stili del testo dello schema</a:t>
            </a:r>
          </a:p>
        </p:txBody>
      </p:sp>
      <p:sp>
        <p:nvSpPr>
          <p:cNvPr id="5" name="Segnaposto contenuto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6" name="Segnaposto contenuto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7" name="Segnaposto data 6"/>
          <p:cNvSpPr>
            <a:spLocks noGrp="1"/>
          </p:cNvSpPr>
          <p:nvPr>
            <p:ph type="dt" sz="half" idx="10"/>
          </p:nvPr>
        </p:nvSpPr>
        <p:spPr/>
        <p:txBody>
          <a:bodyPr/>
          <a:lstStyle/>
          <a:p>
            <a:fld id="{8C3E12D4-E16A-4DD0-8174-9494358809DB}" type="datetimeFigureOut">
              <a:rPr lang="it-IT" smtClean="0"/>
              <a:pPr/>
              <a:t>07/10/2020</a:t>
            </a:fld>
            <a:endParaRPr lang="it-IT"/>
          </a:p>
        </p:txBody>
      </p:sp>
      <p:sp>
        <p:nvSpPr>
          <p:cNvPr id="8" name="Segnaposto piè di pagina 7"/>
          <p:cNvSpPr>
            <a:spLocks noGrp="1"/>
          </p:cNvSpPr>
          <p:nvPr>
            <p:ph type="ftr" sz="quarter" idx="11"/>
          </p:nvPr>
        </p:nvSpPr>
        <p:spPr/>
        <p:txBody>
          <a:bodyPr/>
          <a:lstStyle/>
          <a:p>
            <a:endParaRPr lang="it-IT"/>
          </a:p>
        </p:txBody>
      </p:sp>
      <p:sp>
        <p:nvSpPr>
          <p:cNvPr id="9" name="Segnaposto numero diapositiva 8"/>
          <p:cNvSpPr>
            <a:spLocks noGrp="1"/>
          </p:cNvSpPr>
          <p:nvPr>
            <p:ph type="sldNum" sz="quarter" idx="12"/>
          </p:nvPr>
        </p:nvSpPr>
        <p:spPr/>
        <p:txBody>
          <a:bodyPr/>
          <a:lstStyle/>
          <a:p>
            <a:fld id="{2B4AEB50-943F-49C9-A4B0-A438FE844A02}" type="slidenum">
              <a:rPr lang="it-IT" smtClean="0"/>
              <a:pPr/>
              <a:t>‹N›</a:t>
            </a:fld>
            <a:endParaRPr lang="it-IT"/>
          </a:p>
        </p:txBody>
      </p:sp>
      <p:sp>
        <p:nvSpPr>
          <p:cNvPr id="16" name="Rettangolo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7" name="Rettangolo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Rettangolo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ttangolo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Rettangolo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Rettangolo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Rettangolo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ttangolo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0" name="Rettangolo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a:xfrm>
            <a:off x="914400" y="512064"/>
            <a:ext cx="7772400" cy="914400"/>
          </a:xfrm>
        </p:spPr>
        <p:txBody>
          <a:bodyPr/>
          <a:lstStyle>
            <a:lvl1pPr>
              <a:defRPr sz="4000" cap="none" baseline="0"/>
            </a:lvl1pPr>
            <a:extLst/>
          </a:lstStyle>
          <a:p>
            <a:r>
              <a:rPr kumimoji="0" lang="it-IT"/>
              <a:t>Fare clic per modificare lo stile del titolo</a:t>
            </a:r>
            <a:endParaRPr kumimoji="0" lang="en-US"/>
          </a:p>
        </p:txBody>
      </p:sp>
      <p:sp>
        <p:nvSpPr>
          <p:cNvPr id="3" name="Segnaposto data 2"/>
          <p:cNvSpPr>
            <a:spLocks noGrp="1"/>
          </p:cNvSpPr>
          <p:nvPr>
            <p:ph type="dt" sz="half" idx="10"/>
          </p:nvPr>
        </p:nvSpPr>
        <p:spPr/>
        <p:txBody>
          <a:bodyPr/>
          <a:lstStyle/>
          <a:p>
            <a:fld id="{8C3E12D4-E16A-4DD0-8174-9494358809DB}" type="datetimeFigureOut">
              <a:rPr lang="it-IT" smtClean="0"/>
              <a:pPr/>
              <a:t>07/10/2020</a:t>
            </a:fld>
            <a:endParaRPr lang="it-IT"/>
          </a:p>
        </p:txBody>
      </p:sp>
      <p:sp>
        <p:nvSpPr>
          <p:cNvPr id="4" name="Segnaposto piè di pagina 3"/>
          <p:cNvSpPr>
            <a:spLocks noGrp="1"/>
          </p:cNvSpPr>
          <p:nvPr>
            <p:ph type="ftr" sz="quarter" idx="11"/>
          </p:nvPr>
        </p:nvSpPr>
        <p:spPr/>
        <p:txBody>
          <a:bodyPr/>
          <a:lstStyle/>
          <a:p>
            <a:endParaRPr lang="it-IT"/>
          </a:p>
        </p:txBody>
      </p:sp>
      <p:sp>
        <p:nvSpPr>
          <p:cNvPr id="5" name="Segnaposto numero diapositiva 4"/>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8C3E12D4-E16A-4DD0-8174-9494358809DB}" type="datetimeFigureOut">
              <a:rPr lang="it-IT" smtClean="0"/>
              <a:pPr/>
              <a:t>07/10/2020</a:t>
            </a:fld>
            <a:endParaRPr lang="it-IT"/>
          </a:p>
        </p:txBody>
      </p:sp>
      <p:sp>
        <p:nvSpPr>
          <p:cNvPr id="3" name="Segnaposto piè di pagina 2"/>
          <p:cNvSpPr>
            <a:spLocks noGrp="1"/>
          </p:cNvSpPr>
          <p:nvPr>
            <p:ph type="ftr" sz="quarter" idx="11"/>
          </p:nvPr>
        </p:nvSpPr>
        <p:spPr/>
        <p:txBody>
          <a:bodyPr/>
          <a:lstStyle/>
          <a:p>
            <a:endParaRPr lang="it-IT"/>
          </a:p>
        </p:txBody>
      </p:sp>
      <p:sp>
        <p:nvSpPr>
          <p:cNvPr id="4" name="Segnaposto numero diapositiva 3"/>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685800" y="273050"/>
            <a:ext cx="8229600" cy="1162050"/>
          </a:xfrm>
        </p:spPr>
        <p:txBody>
          <a:bodyPr anchor="ctr"/>
          <a:lstStyle>
            <a:lvl1pPr algn="l">
              <a:buNone/>
              <a:defRPr sz="3600" b="0"/>
            </a:lvl1pPr>
            <a:extLst/>
          </a:lstStyle>
          <a:p>
            <a:r>
              <a:rPr kumimoji="0" lang="it-IT"/>
              <a:t>Fare clic per modificare lo stile del titolo</a:t>
            </a:r>
            <a:endParaRPr kumimoji="0" lang="en-US"/>
          </a:p>
        </p:txBody>
      </p:sp>
      <p:sp>
        <p:nvSpPr>
          <p:cNvPr id="3" name="Segnaposto testo 2"/>
          <p:cNvSpPr>
            <a:spLocks noGrp="1"/>
          </p:cNvSpPr>
          <p:nvPr>
            <p:ph type="body" idx="2"/>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it-IT"/>
              <a:t>Fare clic per modificare stili del testo dello schema</a:t>
            </a:r>
          </a:p>
        </p:txBody>
      </p:sp>
      <p:sp>
        <p:nvSpPr>
          <p:cNvPr id="4" name="Segnaposto contenuto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5" name="Segnaposto data 4"/>
          <p:cNvSpPr>
            <a:spLocks noGrp="1"/>
          </p:cNvSpPr>
          <p:nvPr>
            <p:ph type="dt" sz="half" idx="10"/>
          </p:nvPr>
        </p:nvSpPr>
        <p:spPr/>
        <p:txBody>
          <a:bodyPr/>
          <a:lstStyle/>
          <a:p>
            <a:fld id="{8C3E12D4-E16A-4DD0-8174-9494358809DB}" type="datetimeFigureOut">
              <a:rPr lang="it-IT" smtClean="0"/>
              <a:pPr/>
              <a:t>07/10/2020</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8" name="Rettangolo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cxnSp>
        <p:nvCxnSpPr>
          <p:cNvPr id="9" name="Connettore 1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uppo 9"/>
          <p:cNvGrpSpPr/>
          <p:nvPr/>
        </p:nvGrpSpPr>
        <p:grpSpPr>
          <a:xfrm rot="5400000">
            <a:off x="8514581" y="1219200"/>
            <a:ext cx="132763" cy="128466"/>
            <a:chOff x="6668087" y="1297746"/>
            <a:chExt cx="161840" cy="156602"/>
          </a:xfrm>
        </p:grpSpPr>
        <p:cxnSp>
          <p:nvCxnSpPr>
            <p:cNvPr id="15" name="Connettore 1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title"/>
          </p:nvPr>
        </p:nvSpPr>
        <p:spPr bwMode="grayWhite">
          <a:xfrm>
            <a:off x="914400" y="441251"/>
            <a:ext cx="6858000" cy="701749"/>
          </a:xfrm>
        </p:spPr>
        <p:txBody>
          <a:bodyPr anchor="b"/>
          <a:lstStyle>
            <a:lvl1pPr algn="l">
              <a:buNone/>
              <a:defRPr sz="2100" b="0"/>
            </a:lvl1pPr>
            <a:extLst/>
          </a:lstStyle>
          <a:p>
            <a:r>
              <a:rPr kumimoji="0" lang="it-IT"/>
              <a:t>Fare clic per modificare lo stile del titolo</a:t>
            </a:r>
            <a:endParaRPr kumimoji="0" lang="en-US"/>
          </a:p>
        </p:txBody>
      </p:sp>
      <p:sp>
        <p:nvSpPr>
          <p:cNvPr id="3" name="Segnaposto immagine 2"/>
          <p:cNvSpPr>
            <a:spLocks noGrp="1"/>
          </p:cNvSpPr>
          <p:nvPr>
            <p:ph type="pic" idx="1"/>
          </p:nvPr>
        </p:nvSpPr>
        <p:spPr>
          <a:xfrm>
            <a:off x="368032" y="1893781"/>
            <a:ext cx="8778240" cy="4960144"/>
          </a:xfrm>
          <a:solidFill>
            <a:schemeClr val="bg2"/>
          </a:solidFill>
        </p:spPr>
        <p:txBody>
          <a:bodyPr/>
          <a:lstStyle>
            <a:lvl1pPr marL="0" indent="0">
              <a:buNone/>
              <a:defRPr sz="3200"/>
            </a:lvl1pPr>
            <a:extLst/>
          </a:lstStyle>
          <a:p>
            <a:r>
              <a:rPr kumimoji="0" lang="it-IT"/>
              <a:t>Fare clic sull'icona per inserire un'immagine</a:t>
            </a:r>
            <a:endParaRPr kumimoji="0" lang="en-US"/>
          </a:p>
        </p:txBody>
      </p:sp>
      <p:sp>
        <p:nvSpPr>
          <p:cNvPr id="4" name="Segnaposto testo 3"/>
          <p:cNvSpPr>
            <a:spLocks noGrp="1"/>
          </p:cNvSpPr>
          <p:nvPr>
            <p:ph type="body" sz="half" idx="2"/>
          </p:nvPr>
        </p:nvSpPr>
        <p:spPr bwMode="grayWhite">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it-IT"/>
              <a:t>Fare clic per modificare stili del testo dello schema</a:t>
            </a:r>
          </a:p>
        </p:txBody>
      </p:sp>
      <p:grpSp>
        <p:nvGrpSpPr>
          <p:cNvPr id="14" name="Gruppo 13"/>
          <p:cNvGrpSpPr/>
          <p:nvPr/>
        </p:nvGrpSpPr>
        <p:grpSpPr>
          <a:xfrm rot="5400000">
            <a:off x="8666981" y="1371600"/>
            <a:ext cx="132763" cy="128466"/>
            <a:chOff x="6668087" y="1297746"/>
            <a:chExt cx="161840" cy="156602"/>
          </a:xfrm>
        </p:grpSpPr>
        <p:cxnSp>
          <p:nvCxnSpPr>
            <p:cNvPr id="11" name="Connettore 1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Connettore 1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uppo 17"/>
          <p:cNvGrpSpPr/>
          <p:nvPr/>
        </p:nvGrpSpPr>
        <p:grpSpPr>
          <a:xfrm rot="5400000">
            <a:off x="8320088" y="1474763"/>
            <a:ext cx="132763" cy="128466"/>
            <a:chOff x="6668087" y="1297746"/>
            <a:chExt cx="161840" cy="156602"/>
          </a:xfrm>
        </p:grpSpPr>
        <p:cxnSp>
          <p:nvCxnSpPr>
            <p:cNvPr id="19" name="Connettore 1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Segnaposto data 4"/>
          <p:cNvSpPr>
            <a:spLocks noGrp="1"/>
          </p:cNvSpPr>
          <p:nvPr>
            <p:ph type="dt" sz="half" idx="10"/>
          </p:nvPr>
        </p:nvSpPr>
        <p:spPr>
          <a:xfrm>
            <a:off x="6477000" y="55499"/>
            <a:ext cx="2133600" cy="365125"/>
          </a:xfrm>
        </p:spPr>
        <p:txBody>
          <a:bodyPr/>
          <a:lstStyle/>
          <a:p>
            <a:fld id="{8C3E12D4-E16A-4DD0-8174-9494358809DB}" type="datetimeFigureOut">
              <a:rPr lang="it-IT" smtClean="0"/>
              <a:pPr/>
              <a:t>07/10/2020</a:t>
            </a:fld>
            <a:endParaRPr lang="it-IT"/>
          </a:p>
        </p:txBody>
      </p:sp>
      <p:sp>
        <p:nvSpPr>
          <p:cNvPr id="6" name="Segnaposto piè di pagina 5"/>
          <p:cNvSpPr>
            <a:spLocks noGrp="1"/>
          </p:cNvSpPr>
          <p:nvPr>
            <p:ph type="ftr" sz="quarter" idx="11"/>
          </p:nvPr>
        </p:nvSpPr>
        <p:spPr>
          <a:xfrm>
            <a:off x="914400" y="55499"/>
            <a:ext cx="5562600" cy="365125"/>
          </a:xfrm>
        </p:spPr>
        <p:txBody>
          <a:bodyPr/>
          <a:lstStyle/>
          <a:p>
            <a:endParaRPr lang="it-IT"/>
          </a:p>
        </p:txBody>
      </p:sp>
      <p:sp>
        <p:nvSpPr>
          <p:cNvPr id="7" name="Segnaposto numero diapositiva 6"/>
          <p:cNvSpPr>
            <a:spLocks noGrp="1"/>
          </p:cNvSpPr>
          <p:nvPr>
            <p:ph type="sldNum" sz="quarter" idx="12"/>
          </p:nvPr>
        </p:nvSpPr>
        <p:spPr>
          <a:xfrm>
            <a:off x="8610600" y="55499"/>
            <a:ext cx="457200" cy="365125"/>
          </a:xfrm>
        </p:spPr>
        <p:txBody>
          <a:bodyPr/>
          <a:lstStyle/>
          <a:p>
            <a:fld id="{2B4AEB50-943F-49C9-A4B0-A438FE844A02}" type="slidenum">
              <a:rPr lang="it-IT" smtClean="0"/>
              <a:pPr/>
              <a:t>‹N›</a:t>
            </a:fld>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ttangolo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ttangolo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ttangolo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ttangolo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ttangolo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ttangolo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5" name="Rettangolo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6" name="Rettangolo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7" name="Rettangolo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Segnaposto titolo 21"/>
          <p:cNvSpPr>
            <a:spLocks noGrp="1"/>
          </p:cNvSpPr>
          <p:nvPr>
            <p:ph type="title"/>
          </p:nvPr>
        </p:nvSpPr>
        <p:spPr>
          <a:xfrm>
            <a:off x="914400" y="512064"/>
            <a:ext cx="7772400" cy="914400"/>
          </a:xfrm>
          <a:prstGeom prst="rect">
            <a:avLst/>
          </a:prstGeom>
        </p:spPr>
        <p:txBody>
          <a:bodyPr vert="horz" anchor="t">
            <a:noAutofit/>
          </a:bodyPr>
          <a:lstStyle/>
          <a:p>
            <a:r>
              <a:rPr kumimoji="0" lang="it-IT"/>
              <a:t>Fare clic per modificare lo stile del titolo</a:t>
            </a:r>
            <a:endParaRPr kumimoji="0" lang="en-US"/>
          </a:p>
        </p:txBody>
      </p:sp>
      <p:sp>
        <p:nvSpPr>
          <p:cNvPr id="13" name="Segnaposto testo 12"/>
          <p:cNvSpPr>
            <a:spLocks noGrp="1"/>
          </p:cNvSpPr>
          <p:nvPr>
            <p:ph type="body" idx="1"/>
          </p:nvPr>
        </p:nvSpPr>
        <p:spPr>
          <a:xfrm>
            <a:off x="914400" y="1783560"/>
            <a:ext cx="7772400" cy="4572000"/>
          </a:xfrm>
          <a:prstGeom prst="rect">
            <a:avLst/>
          </a:prstGeom>
        </p:spPr>
        <p:txBody>
          <a:bodyPr vert="horz">
            <a:normAutofit/>
          </a:bodyPr>
          <a:lstStyle/>
          <a:p>
            <a:pPr lvl="0" eaLnBrk="1" latinLnBrk="0" hangingPunct="1"/>
            <a:r>
              <a:rPr kumimoji="0" lang="it-IT"/>
              <a:t>Fare clic per modificare stili del testo dello schema</a:t>
            </a:r>
          </a:p>
          <a:p>
            <a:pPr lvl="1" eaLnBrk="1" latinLnBrk="0" hangingPunct="1"/>
            <a:r>
              <a:rPr kumimoji="0" lang="it-IT"/>
              <a:t>Secondo livello</a:t>
            </a:r>
          </a:p>
          <a:p>
            <a:pPr lvl="2" eaLnBrk="1" latinLnBrk="0" hangingPunct="1"/>
            <a:r>
              <a:rPr kumimoji="0" lang="it-IT"/>
              <a:t>Terzo livello</a:t>
            </a:r>
          </a:p>
          <a:p>
            <a:pPr lvl="3" eaLnBrk="1" latinLnBrk="0" hangingPunct="1"/>
            <a:r>
              <a:rPr kumimoji="0" lang="it-IT"/>
              <a:t>Quarto livello</a:t>
            </a:r>
          </a:p>
          <a:p>
            <a:pPr lvl="4" eaLnBrk="1" latinLnBrk="0" hangingPunct="1"/>
            <a:r>
              <a:rPr kumimoji="0" lang="it-IT"/>
              <a:t>Quinto livello</a:t>
            </a:r>
            <a:endParaRPr kumimoji="0" lang="en-US"/>
          </a:p>
        </p:txBody>
      </p:sp>
      <p:sp>
        <p:nvSpPr>
          <p:cNvPr id="14" name="Segnaposto data 13"/>
          <p:cNvSpPr>
            <a:spLocks noGrp="1"/>
          </p:cNvSpPr>
          <p:nvPr>
            <p:ph type="dt" sz="half" idx="2"/>
          </p:nvPr>
        </p:nvSpPr>
        <p:spPr>
          <a:xfrm>
            <a:off x="6477000" y="6416675"/>
            <a:ext cx="2133600" cy="365125"/>
          </a:xfrm>
          <a:prstGeom prst="rect">
            <a:avLst/>
          </a:prstGeom>
        </p:spPr>
        <p:txBody>
          <a:bodyPr vert="horz" anchor="b"/>
          <a:lstStyle>
            <a:lvl1pPr algn="l" eaLnBrk="1" latinLnBrk="0" hangingPunct="1">
              <a:defRPr kumimoji="0" sz="1100">
                <a:solidFill>
                  <a:schemeClr val="tx2"/>
                </a:solidFill>
              </a:defRPr>
            </a:lvl1pPr>
            <a:extLst/>
          </a:lstStyle>
          <a:p>
            <a:fld id="{8C3E12D4-E16A-4DD0-8174-9494358809DB}" type="datetimeFigureOut">
              <a:rPr lang="it-IT" smtClean="0"/>
              <a:pPr/>
              <a:t>07/10/2020</a:t>
            </a:fld>
            <a:endParaRPr lang="it-IT"/>
          </a:p>
        </p:txBody>
      </p:sp>
      <p:sp>
        <p:nvSpPr>
          <p:cNvPr id="3" name="Segnaposto piè di pagina 2"/>
          <p:cNvSpPr>
            <a:spLocks noGrp="1"/>
          </p:cNvSpPr>
          <p:nvPr>
            <p:ph type="ftr" sz="quarter" idx="3"/>
          </p:nvPr>
        </p:nvSpPr>
        <p:spPr>
          <a:xfrm>
            <a:off x="914400" y="6416675"/>
            <a:ext cx="5562600" cy="365125"/>
          </a:xfrm>
          <a:prstGeom prst="rect">
            <a:avLst/>
          </a:prstGeom>
        </p:spPr>
        <p:txBody>
          <a:bodyPr vert="horz" anchor="b"/>
          <a:lstStyle>
            <a:lvl1pPr algn="r" eaLnBrk="1" latinLnBrk="0" hangingPunct="1">
              <a:defRPr kumimoji="0" sz="1100">
                <a:solidFill>
                  <a:schemeClr val="tx2"/>
                </a:solidFill>
              </a:defRPr>
            </a:lvl1pPr>
            <a:extLst/>
          </a:lstStyle>
          <a:p>
            <a:endParaRPr lang="it-IT"/>
          </a:p>
        </p:txBody>
      </p:sp>
      <p:sp>
        <p:nvSpPr>
          <p:cNvPr id="23" name="Segnaposto numero diapositiva 22"/>
          <p:cNvSpPr>
            <a:spLocks noGrp="1"/>
          </p:cNvSpPr>
          <p:nvPr>
            <p:ph type="sldNum" sz="quarter" idx="4"/>
          </p:nvPr>
        </p:nvSpPr>
        <p:spPr>
          <a:xfrm>
            <a:off x="8610600" y="6416675"/>
            <a:ext cx="457200" cy="365125"/>
          </a:xfrm>
          <a:prstGeom prst="rect">
            <a:avLst/>
          </a:prstGeom>
        </p:spPr>
        <p:txBody>
          <a:bodyPr vert="horz" anchor="b"/>
          <a:lstStyle>
            <a:lvl1pPr algn="l" eaLnBrk="1" latinLnBrk="0" hangingPunct="1">
              <a:defRPr kumimoji="0" sz="1200">
                <a:solidFill>
                  <a:schemeClr val="tx2"/>
                </a:solidFill>
              </a:defRPr>
            </a:lvl1pPr>
            <a:extLst/>
          </a:lstStyle>
          <a:p>
            <a:fld id="{2B4AEB50-943F-49C9-A4B0-A438FE844A02}" type="slidenum">
              <a:rPr lang="it-IT" smtClean="0"/>
              <a:pPr/>
              <a:t>‹N›</a:t>
            </a:fld>
            <a:endParaRPr lang="it-IT"/>
          </a:p>
        </p:txBody>
      </p:sp>
    </p:spTree>
  </p:cSld>
  <p:clrMap bg1="dk1" tx1="lt1" bg2="dk2" tx2="lt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Lst>
  <p:txStyles>
    <p:title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p:titleStyle>
    <p:body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0.gif"/></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7.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a:solidFill>
                  <a:schemeClr val="bg1"/>
                </a:solidFill>
                <a:latin typeface="Microsoft YaHei Light" pitchFamily="34" charset="-122"/>
                <a:ea typeface="Microsoft YaHei Light" pitchFamily="34" charset="-122"/>
              </a:rPr>
              <a:t>Progetto Ingegneria del Software</a:t>
            </a:r>
          </a:p>
        </p:txBody>
      </p:sp>
      <p:sp>
        <p:nvSpPr>
          <p:cNvPr id="3" name="Segnaposto contenuto 2"/>
          <p:cNvSpPr>
            <a:spLocks noGrp="1"/>
          </p:cNvSpPr>
          <p:nvPr>
            <p:ph idx="1"/>
          </p:nvPr>
        </p:nvSpPr>
        <p:spPr>
          <a:solidFill>
            <a:schemeClr val="tx1"/>
          </a:solidFill>
          <a:effectLst>
            <a:outerShdw blurRad="76200" dist="12700" dir="8100000" sy="-23000" kx="800400" algn="br" rotWithShape="0">
              <a:prstClr val="black">
                <a:alpha val="20000"/>
              </a:prstClr>
            </a:outerShdw>
            <a:softEdge rad="635000"/>
          </a:effectLst>
        </p:spPr>
        <p:txBody>
          <a:bodyPr>
            <a:normAutofit/>
          </a:bodyPr>
          <a:lstStyle/>
          <a:p>
            <a:pPr algn="ctr">
              <a:buNone/>
            </a:pPr>
            <a:endParaRPr lang="it-IT" dirty="0">
              <a:solidFill>
                <a:schemeClr val="bg1"/>
              </a:solidFill>
              <a:latin typeface="Microsoft YaHei Light" pitchFamily="34" charset="-122"/>
              <a:ea typeface="Microsoft YaHei Light" pitchFamily="34" charset="-122"/>
            </a:endParaRPr>
          </a:p>
          <a:p>
            <a:pPr algn="ctr">
              <a:buNone/>
            </a:pPr>
            <a:endParaRPr lang="it-IT" sz="2400" dirty="0">
              <a:solidFill>
                <a:schemeClr val="bg1"/>
              </a:solidFill>
              <a:latin typeface="Microsoft YaHei Light" pitchFamily="34" charset="-122"/>
              <a:ea typeface="Microsoft YaHei Light" pitchFamily="34" charset="-122"/>
            </a:endParaRPr>
          </a:p>
          <a:p>
            <a:pPr algn="ctr">
              <a:buNone/>
            </a:pPr>
            <a:r>
              <a:rPr lang="it-IT" sz="2400" dirty="0" err="1">
                <a:solidFill>
                  <a:schemeClr val="bg1"/>
                </a:solidFill>
                <a:latin typeface="Microsoft YaHei Light" pitchFamily="34" charset="-122"/>
                <a:ea typeface="Microsoft YaHei Light" pitchFamily="34" charset="-122"/>
              </a:rPr>
              <a:t>Sarneri</a:t>
            </a:r>
            <a:r>
              <a:rPr lang="it-IT" sz="2400" dirty="0">
                <a:solidFill>
                  <a:schemeClr val="bg1"/>
                </a:solidFill>
                <a:latin typeface="Microsoft YaHei Light" pitchFamily="34" charset="-122"/>
                <a:ea typeface="Microsoft YaHei Light" pitchFamily="34" charset="-122"/>
              </a:rPr>
              <a:t> Enrico</a:t>
            </a:r>
          </a:p>
          <a:p>
            <a:pPr algn="ctr">
              <a:buNone/>
            </a:pPr>
            <a:r>
              <a:rPr lang="it-IT" sz="2400" dirty="0">
                <a:solidFill>
                  <a:schemeClr val="bg1"/>
                </a:solidFill>
                <a:latin typeface="Microsoft YaHei Light" pitchFamily="34" charset="-122"/>
                <a:ea typeface="Microsoft YaHei Light" pitchFamily="34" charset="-122"/>
              </a:rPr>
              <a:t>Righi Lorenzo</a:t>
            </a:r>
          </a:p>
          <a:p>
            <a:pPr algn="ctr">
              <a:buNone/>
            </a:pPr>
            <a:r>
              <a:rPr lang="it-IT" sz="2400" dirty="0">
                <a:solidFill>
                  <a:schemeClr val="bg1"/>
                </a:solidFill>
                <a:latin typeface="Microsoft YaHei Light" pitchFamily="34" charset="-122"/>
                <a:ea typeface="Microsoft YaHei Light" pitchFamily="34" charset="-122"/>
              </a:rPr>
              <a:t>Righi Michele</a:t>
            </a:r>
            <a:endParaRPr lang="it-IT" sz="2400" dirty="0"/>
          </a:p>
        </p:txBody>
      </p:sp>
      <p:pic>
        <p:nvPicPr>
          <p:cNvPr id="1027" name="Picture 3" descr="C:\Users\enrico\Desktop\cluedo_banner.jpg"/>
          <p:cNvPicPr>
            <a:picLocks noChangeAspect="1" noChangeArrowheads="1"/>
          </p:cNvPicPr>
          <p:nvPr/>
        </p:nvPicPr>
        <p:blipFill>
          <a:blip r:embed="rId2" cstate="print">
            <a:lum contrast="-10000"/>
          </a:blip>
          <a:srcRect l="5113" r="1176"/>
          <a:stretch>
            <a:fillRect/>
          </a:stretch>
        </p:blipFill>
        <p:spPr bwMode="auto">
          <a:xfrm>
            <a:off x="0" y="0"/>
            <a:ext cx="9144000" cy="6857999"/>
          </a:xfrm>
          <a:prstGeom prst="rect">
            <a:avLst/>
          </a:prstGeom>
          <a:noFill/>
        </p:spPr>
      </p:pic>
      <p:sp>
        <p:nvSpPr>
          <p:cNvPr id="6" name="CasellaDiTesto 5"/>
          <p:cNvSpPr txBox="1"/>
          <p:nvPr/>
        </p:nvSpPr>
        <p:spPr>
          <a:xfrm>
            <a:off x="899592" y="404664"/>
            <a:ext cx="7560840" cy="1015663"/>
          </a:xfrm>
          <a:prstGeom prst="rect">
            <a:avLst/>
          </a:prstGeom>
          <a:noFill/>
          <a:effectLst>
            <a:outerShdw blurRad="76200" dist="12700" dir="2700000" sy="-23000" kx="-800400" algn="bl" rotWithShape="0">
              <a:prstClr val="black">
                <a:alpha val="20000"/>
              </a:prstClr>
            </a:outerShdw>
            <a:softEdge rad="317500"/>
          </a:effectLst>
          <a:scene3d>
            <a:camera prst="orthographicFront"/>
            <a:lightRig rig="threePt" dir="t"/>
          </a:scene3d>
          <a:sp3d>
            <a:bevelT prst="convex"/>
          </a:sp3d>
        </p:spPr>
        <p:txBody>
          <a:bodyPr wrap="square" rtlCol="0">
            <a:spAutoFit/>
            <a:sp3d extrusionH="57150">
              <a:bevelT w="38100" h="38100" prst="convex"/>
            </a:sp3d>
          </a:bodyPr>
          <a:lstStyle/>
          <a:p>
            <a:pPr algn="ctr"/>
            <a:r>
              <a:rPr lang="it-IT" sz="6000" dirty="0" err="1">
                <a:effectLst>
                  <a:outerShdw blurRad="50800" dist="38100" dir="5400000" algn="t" rotWithShape="0">
                    <a:prstClr val="black">
                      <a:alpha val="40000"/>
                    </a:prstClr>
                  </a:outerShdw>
                  <a:reflection blurRad="6350" stA="50000" endA="300" endPos="50000" dist="29997" dir="5400000" sy="-100000" algn="bl" rotWithShape="0"/>
                </a:effectLst>
                <a:latin typeface="Microsoft JhengHei Light" pitchFamily="34" charset="-120"/>
                <a:ea typeface="Microsoft JhengHei Light" pitchFamily="34" charset="-120"/>
              </a:rPr>
              <a:t>Cluedo</a:t>
            </a:r>
            <a:endParaRPr lang="it-IT" sz="6000" dirty="0">
              <a:effectLst>
                <a:outerShdw blurRad="50800" dist="38100" dir="5400000" algn="t" rotWithShape="0">
                  <a:prstClr val="black">
                    <a:alpha val="40000"/>
                  </a:prstClr>
                </a:outerShdw>
                <a:reflection blurRad="6350" stA="50000" endA="300" endPos="50000" dist="29997" dir="5400000" sy="-100000" algn="bl" rotWithShape="0"/>
              </a:effectLst>
              <a:latin typeface="Microsoft JhengHei Light" pitchFamily="34" charset="-120"/>
              <a:ea typeface="Microsoft JhengHei Light" pitchFamily="34" charset="-120"/>
            </a:endParaRPr>
          </a:p>
        </p:txBody>
      </p:sp>
      <p:sp>
        <p:nvSpPr>
          <p:cNvPr id="7" name="CasellaDiTesto 6"/>
          <p:cNvSpPr txBox="1"/>
          <p:nvPr/>
        </p:nvSpPr>
        <p:spPr>
          <a:xfrm>
            <a:off x="3491880" y="5337573"/>
            <a:ext cx="2160240" cy="1015663"/>
          </a:xfrm>
          <a:prstGeom prst="rect">
            <a:avLst/>
          </a:prstGeom>
          <a:noFill/>
        </p:spPr>
        <p:txBody>
          <a:bodyPr wrap="square" rtlCol="0">
            <a:spAutoFit/>
          </a:bodyPr>
          <a:lstStyle/>
          <a:p>
            <a:pPr algn="ctr"/>
            <a:r>
              <a:rPr lang="it-IT" sz="2000" dirty="0">
                <a:effectLst>
                  <a:innerShdw blurRad="63500" dist="50800" dir="5400000">
                    <a:prstClr val="black">
                      <a:alpha val="50000"/>
                    </a:prstClr>
                  </a:innerShdw>
                </a:effectLst>
                <a:latin typeface="Microsoft PhagsPa" pitchFamily="34" charset="0"/>
              </a:rPr>
              <a:t>Righi Michele</a:t>
            </a:r>
          </a:p>
          <a:p>
            <a:pPr algn="ctr"/>
            <a:r>
              <a:rPr lang="it-IT" sz="2000" dirty="0" err="1">
                <a:effectLst>
                  <a:innerShdw blurRad="63500" dist="50800" dir="5400000">
                    <a:prstClr val="black">
                      <a:alpha val="50000"/>
                    </a:prstClr>
                  </a:innerShdw>
                </a:effectLst>
                <a:latin typeface="Microsoft PhagsPa" pitchFamily="34" charset="0"/>
              </a:rPr>
              <a:t>Sarneri</a:t>
            </a:r>
            <a:r>
              <a:rPr lang="it-IT" sz="2000" dirty="0">
                <a:effectLst>
                  <a:innerShdw blurRad="63500" dist="50800" dir="5400000">
                    <a:prstClr val="black">
                      <a:alpha val="50000"/>
                    </a:prstClr>
                  </a:innerShdw>
                </a:effectLst>
                <a:latin typeface="Microsoft PhagsPa" pitchFamily="34" charset="0"/>
              </a:rPr>
              <a:t> Enrico</a:t>
            </a:r>
          </a:p>
          <a:p>
            <a:pPr algn="ctr"/>
            <a:r>
              <a:rPr lang="it-IT" sz="2000" dirty="0">
                <a:effectLst>
                  <a:innerShdw blurRad="63500" dist="50800" dir="5400000">
                    <a:prstClr val="black">
                      <a:alpha val="50000"/>
                    </a:prstClr>
                  </a:innerShdw>
                </a:effectLst>
                <a:latin typeface="Microsoft PhagsPa" pitchFamily="34" charset="0"/>
              </a:rPr>
              <a:t>Righi Lorenzo</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Pattern Strategy</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2795494" y="1232756"/>
            <a:ext cx="3792729" cy="536459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None/>
            </a:pPr>
            <a:r>
              <a:rPr lang="it-IT" sz="2000" b="1" dirty="0"/>
              <a:t>Problema</a:t>
            </a:r>
            <a:r>
              <a:rPr lang="it-IT" sz="2000" dirty="0"/>
              <a:t>:</a:t>
            </a:r>
          </a:p>
          <a:p>
            <a:pPr algn="just">
              <a:buNone/>
            </a:pPr>
            <a:r>
              <a:rPr lang="it-IT" sz="1800" dirty="0"/>
              <a:t>Trovare un metodo per filtrare le entry nel Gestore della Sicurezza secondo algoritmi differenti, che sia stabile ed estendibile (in quanto i Log sono l’unico metodo di analisi del sistema), con l’obbiettivo di riuscire ad applicare il Principio di Apertura/Chiusura (OCP).</a:t>
            </a:r>
          </a:p>
          <a:p>
            <a:pPr>
              <a:buNone/>
            </a:pPr>
            <a:r>
              <a:rPr lang="it-IT" sz="2000" b="1" dirty="0"/>
              <a:t>Soluzione</a:t>
            </a:r>
            <a:r>
              <a:rPr lang="it-IT" sz="2000" dirty="0"/>
              <a:t>:</a:t>
            </a:r>
          </a:p>
          <a:p>
            <a:pPr algn="just">
              <a:buNone/>
            </a:pPr>
            <a:r>
              <a:rPr lang="it-IT" sz="1800" dirty="0"/>
              <a:t>Il pattern Strategy	permette di incapsulare algoritmi differenti in classi che implementano la stessa interfaccia. Così facendo queste vengono viste dall’esterno nello stesso modo e diventano intercambiabili.</a:t>
            </a:r>
          </a:p>
        </p:txBody>
      </p:sp>
      <p:pic>
        <p:nvPicPr>
          <p:cNvPr id="11" name="Picture 5" descr="C:\Users\enrico\Desktop\adapter.png">
            <a:extLst>
              <a:ext uri="{FF2B5EF4-FFF2-40B4-BE49-F238E27FC236}">
                <a16:creationId xmlns:a16="http://schemas.microsoft.com/office/drawing/2014/main" id="{D8AAB457-0419-41B2-85FD-E780BDBA2001}"/>
              </a:ext>
            </a:extLst>
          </p:cNvPr>
          <p:cNvPicPr>
            <a:picLocks noChangeAspect="1" noChangeArrowheads="1"/>
          </p:cNvPicPr>
          <p:nvPr/>
        </p:nvPicPr>
        <p:blipFill>
          <a:blip r:embed="rId4" cstate="print"/>
          <a:srcRect/>
          <a:stretch>
            <a:fillRect/>
          </a:stretch>
        </p:blipFill>
        <p:spPr bwMode="auto">
          <a:xfrm>
            <a:off x="3778596" y="2412308"/>
            <a:ext cx="5339169" cy="3005491"/>
          </a:xfrm>
          <a:prstGeom prst="rect">
            <a:avLst/>
          </a:prstGeom>
          <a:noFill/>
          <a:effectLst>
            <a:outerShdw blurRad="50800" dist="38100" algn="l" rotWithShape="0">
              <a:prstClr val="black">
                <a:alpha val="40000"/>
              </a:prstClr>
            </a:outerShdw>
          </a:effectLst>
        </p:spPr>
      </p:pic>
    </p:spTree>
    <p:extLst>
      <p:ext uri="{BB962C8B-B14F-4D97-AF65-F5344CB8AC3E}">
        <p14:creationId xmlns:p14="http://schemas.microsoft.com/office/powerpoint/2010/main" val="1573214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anim calcmode="lin" valueType="num">
                                      <p:cBhvr>
                                        <p:cTn id="13" dur="500" fill="hold"/>
                                        <p:tgtEl>
                                          <p:spTgt spid="7"/>
                                        </p:tgtEl>
                                        <p:attrNameLst>
                                          <p:attrName>ppt_x</p:attrName>
                                        </p:attrNameLst>
                                      </p:cBhvr>
                                      <p:tavLst>
                                        <p:tav tm="0">
                                          <p:val>
                                            <p:strVal val="#ppt_x"/>
                                          </p:val>
                                        </p:tav>
                                        <p:tav tm="100000">
                                          <p:val>
                                            <p:strVal val="#ppt_x"/>
                                          </p:val>
                                        </p:tav>
                                      </p:tavLst>
                                    </p:anim>
                                    <p:anim calcmode="lin" valueType="num">
                                      <p:cBhvr>
                                        <p:cTn id="14"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anim calcmode="lin" valueType="num">
                                      <p:cBhvr>
                                        <p:cTn id="20"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21" dur="5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10">
                                            <p:txEl>
                                              <p:pRg st="1" end="1"/>
                                            </p:txEl>
                                          </p:spTgt>
                                        </p:tgtEl>
                                        <p:attrNameLst>
                                          <p:attrName>style.visibility</p:attrName>
                                        </p:attrNameLst>
                                      </p:cBhvr>
                                      <p:to>
                                        <p:strVal val="visible"/>
                                      </p:to>
                                    </p:set>
                                    <p:animEffect transition="in" filter="fade">
                                      <p:cBhvr>
                                        <p:cTn id="25" dur="500"/>
                                        <p:tgtEl>
                                          <p:spTgt spid="10">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10">
                                            <p:txEl>
                                              <p:pRg st="2" end="2"/>
                                            </p:txEl>
                                          </p:spTgt>
                                        </p:tgtEl>
                                        <p:attrNameLst>
                                          <p:attrName>style.visibility</p:attrName>
                                        </p:attrNameLst>
                                      </p:cBhvr>
                                      <p:to>
                                        <p:strVal val="visible"/>
                                      </p:to>
                                    </p:set>
                                    <p:animEffect transition="in" filter="fade">
                                      <p:cBhvr>
                                        <p:cTn id="30" dur="500"/>
                                        <p:tgtEl>
                                          <p:spTgt spid="10">
                                            <p:txEl>
                                              <p:pRg st="2" end="2"/>
                                            </p:txEl>
                                          </p:spTgt>
                                        </p:tgtEl>
                                      </p:cBhvr>
                                    </p:animEffect>
                                    <p:anim calcmode="lin" valueType="num">
                                      <p:cBhvr>
                                        <p:cTn id="31"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32" dur="5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par>
                          <p:cTn id="33" fill="hold">
                            <p:stCondLst>
                              <p:cond delay="500"/>
                            </p:stCondLst>
                            <p:childTnLst>
                              <p:par>
                                <p:cTn id="34" presetID="10" presetClass="entr" presetSubtype="0" fill="hold" nodeType="afterEffect">
                                  <p:stCondLst>
                                    <p:cond delay="0"/>
                                  </p:stCondLst>
                                  <p:childTnLst>
                                    <p:set>
                                      <p:cBhvr>
                                        <p:cTn id="35" dur="1" fill="hold">
                                          <p:stCondLst>
                                            <p:cond delay="0"/>
                                          </p:stCondLst>
                                        </p:cTn>
                                        <p:tgtEl>
                                          <p:spTgt spid="10">
                                            <p:txEl>
                                              <p:pRg st="3" end="3"/>
                                            </p:txEl>
                                          </p:spTgt>
                                        </p:tgtEl>
                                        <p:attrNameLst>
                                          <p:attrName>style.visibility</p:attrName>
                                        </p:attrNameLst>
                                      </p:cBhvr>
                                      <p:to>
                                        <p:strVal val="visible"/>
                                      </p:to>
                                    </p:set>
                                    <p:animEffect transition="in" filter="fade">
                                      <p:cBhvr>
                                        <p:cTn id="36" dur="500"/>
                                        <p:tgtEl>
                                          <p:spTgt spid="10">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42" presetClass="path" presetSubtype="0" accel="50000" decel="50000" fill="hold" grpId="0" nodeType="clickEffect">
                                  <p:stCondLst>
                                    <p:cond delay="0"/>
                                  </p:stCondLst>
                                  <p:childTnLst>
                                    <p:animMotion origin="layout" path="M 2.77778E-6 3.7037E-6 L -0.31615 -0.00278 " pathEditMode="relative" rAng="0" ptsTypes="AA">
                                      <p:cBhvr>
                                        <p:cTn id="40" dur="2000" fill="hold"/>
                                        <p:tgtEl>
                                          <p:spTgt spid="10">
                                            <p:txEl>
                                              <p:pRg st="0" end="0"/>
                                            </p:txEl>
                                          </p:spTgt>
                                        </p:tgtEl>
                                        <p:attrNameLst>
                                          <p:attrName>ppt_x</p:attrName>
                                          <p:attrName>ppt_y</p:attrName>
                                        </p:attrNameLst>
                                      </p:cBhvr>
                                      <p:rCtr x="-15816" y="-139"/>
                                    </p:animMotion>
                                  </p:childTnLst>
                                </p:cTn>
                              </p:par>
                              <p:par>
                                <p:cTn id="41" presetID="42" presetClass="path" presetSubtype="0" accel="50000" decel="50000" fill="hold" grpId="0" nodeType="withEffect">
                                  <p:stCondLst>
                                    <p:cond delay="0"/>
                                  </p:stCondLst>
                                  <p:childTnLst>
                                    <p:animMotion origin="layout" path="M -8.33333E-7 -1.11111E-6 L -0.31753 -0.00324 " pathEditMode="relative" rAng="0" ptsTypes="AA">
                                      <p:cBhvr>
                                        <p:cTn id="42" dur="2000" fill="hold"/>
                                        <p:tgtEl>
                                          <p:spTgt spid="10">
                                            <p:txEl>
                                              <p:pRg st="1" end="1"/>
                                            </p:txEl>
                                          </p:spTgt>
                                        </p:tgtEl>
                                        <p:attrNameLst>
                                          <p:attrName>ppt_x</p:attrName>
                                          <p:attrName>ppt_y</p:attrName>
                                        </p:attrNameLst>
                                      </p:cBhvr>
                                      <p:rCtr x="-15885" y="-162"/>
                                    </p:animMotion>
                                  </p:childTnLst>
                                </p:cTn>
                              </p:par>
                              <p:par>
                                <p:cTn id="43" presetID="42" presetClass="path" presetSubtype="0" accel="50000" decel="50000" fill="hold" grpId="0" nodeType="withEffect">
                                  <p:stCondLst>
                                    <p:cond delay="0"/>
                                  </p:stCondLst>
                                  <p:childTnLst>
                                    <p:animMotion origin="layout" path="M 1.11111E-6 1.11111E-6 L -0.31667 1.11111E-6 " pathEditMode="relative" rAng="0" ptsTypes="AA">
                                      <p:cBhvr>
                                        <p:cTn id="44" dur="2000" fill="hold"/>
                                        <p:tgtEl>
                                          <p:spTgt spid="10">
                                            <p:txEl>
                                              <p:pRg st="2" end="2"/>
                                            </p:txEl>
                                          </p:spTgt>
                                        </p:tgtEl>
                                        <p:attrNameLst>
                                          <p:attrName>ppt_x</p:attrName>
                                          <p:attrName>ppt_y</p:attrName>
                                        </p:attrNameLst>
                                      </p:cBhvr>
                                      <p:rCtr x="-15833" y="0"/>
                                    </p:animMotion>
                                  </p:childTnLst>
                                </p:cTn>
                              </p:par>
                              <p:par>
                                <p:cTn id="45" presetID="42" presetClass="path" presetSubtype="0" accel="50000" decel="50000" fill="hold" grpId="0" nodeType="withEffect">
                                  <p:stCondLst>
                                    <p:cond delay="0"/>
                                  </p:stCondLst>
                                  <p:childTnLst>
                                    <p:animMotion origin="layout" path="M -8.33333E-7 -3.7037E-7 L -0.31858 0.00625 " pathEditMode="relative" rAng="0" ptsTypes="AA">
                                      <p:cBhvr>
                                        <p:cTn id="46" dur="2000" fill="hold"/>
                                        <p:tgtEl>
                                          <p:spTgt spid="10">
                                            <p:txEl>
                                              <p:pRg st="3" end="3"/>
                                            </p:txEl>
                                          </p:spTgt>
                                        </p:tgtEl>
                                        <p:attrNameLst>
                                          <p:attrName>ppt_x</p:attrName>
                                          <p:attrName>ppt_y</p:attrName>
                                        </p:attrNameLst>
                                      </p:cBhvr>
                                      <p:rCtr x="-15937" y="301"/>
                                    </p:animMotion>
                                  </p:childTnLst>
                                </p:cTn>
                              </p:par>
                              <p:par>
                                <p:cTn id="47" presetID="42" presetClass="exit" presetSubtype="0" fill="hold" nodeType="withEffect">
                                  <p:stCondLst>
                                    <p:cond delay="0"/>
                                  </p:stCondLst>
                                  <p:childTnLst>
                                    <p:animEffect transition="out" filter="fade">
                                      <p:cBhvr>
                                        <p:cTn id="48" dur="1000"/>
                                        <p:tgtEl>
                                          <p:spTgt spid="5"/>
                                        </p:tgtEl>
                                      </p:cBhvr>
                                    </p:animEffect>
                                    <p:anim calcmode="lin" valueType="num">
                                      <p:cBhvr>
                                        <p:cTn id="49" dur="1000"/>
                                        <p:tgtEl>
                                          <p:spTgt spid="5"/>
                                        </p:tgtEl>
                                        <p:attrNameLst>
                                          <p:attrName>ppt_x</p:attrName>
                                        </p:attrNameLst>
                                      </p:cBhvr>
                                      <p:tavLst>
                                        <p:tav tm="0">
                                          <p:val>
                                            <p:strVal val="ppt_x"/>
                                          </p:val>
                                        </p:tav>
                                        <p:tav tm="100000">
                                          <p:val>
                                            <p:strVal val="ppt_x"/>
                                          </p:val>
                                        </p:tav>
                                      </p:tavLst>
                                    </p:anim>
                                    <p:anim calcmode="lin" valueType="num">
                                      <p:cBhvr>
                                        <p:cTn id="50" dur="1000"/>
                                        <p:tgtEl>
                                          <p:spTgt spid="5"/>
                                        </p:tgtEl>
                                        <p:attrNameLst>
                                          <p:attrName>ppt_y</p:attrName>
                                        </p:attrNameLst>
                                      </p:cBhvr>
                                      <p:tavLst>
                                        <p:tav tm="0">
                                          <p:val>
                                            <p:strVal val="ppt_y"/>
                                          </p:val>
                                        </p:tav>
                                        <p:tav tm="100000">
                                          <p:val>
                                            <p:strVal val="ppt_y+.1"/>
                                          </p:val>
                                        </p:tav>
                                      </p:tavLst>
                                    </p:anim>
                                    <p:set>
                                      <p:cBhvr>
                                        <p:cTn id="51" dur="1" fill="hold">
                                          <p:stCondLst>
                                            <p:cond delay="999"/>
                                          </p:stCondLst>
                                        </p:cTn>
                                        <p:tgtEl>
                                          <p:spTgt spid="5"/>
                                        </p:tgtEl>
                                        <p:attrNameLst>
                                          <p:attrName>style.visibility</p:attrName>
                                        </p:attrNameLst>
                                      </p:cBhvr>
                                      <p:to>
                                        <p:strVal val="hidden"/>
                                      </p:to>
                                    </p:set>
                                  </p:childTnLst>
                                </p:cTn>
                              </p:par>
                              <p:par>
                                <p:cTn id="52" presetID="42" presetClass="exit" presetSubtype="0" fill="hold" nodeType="withEffect">
                                  <p:stCondLst>
                                    <p:cond delay="0"/>
                                  </p:stCondLst>
                                  <p:childTnLst>
                                    <p:animEffect transition="out" filter="fade">
                                      <p:cBhvr>
                                        <p:cTn id="53" dur="1000"/>
                                        <p:tgtEl>
                                          <p:spTgt spid="7"/>
                                        </p:tgtEl>
                                      </p:cBhvr>
                                    </p:animEffect>
                                    <p:anim calcmode="lin" valueType="num">
                                      <p:cBhvr>
                                        <p:cTn id="54" dur="1000"/>
                                        <p:tgtEl>
                                          <p:spTgt spid="7"/>
                                        </p:tgtEl>
                                        <p:attrNameLst>
                                          <p:attrName>ppt_x</p:attrName>
                                        </p:attrNameLst>
                                      </p:cBhvr>
                                      <p:tavLst>
                                        <p:tav tm="0">
                                          <p:val>
                                            <p:strVal val="ppt_x"/>
                                          </p:val>
                                        </p:tav>
                                        <p:tav tm="100000">
                                          <p:val>
                                            <p:strVal val="ppt_x"/>
                                          </p:val>
                                        </p:tav>
                                      </p:tavLst>
                                    </p:anim>
                                    <p:anim calcmode="lin" valueType="num">
                                      <p:cBhvr>
                                        <p:cTn id="55" dur="1000"/>
                                        <p:tgtEl>
                                          <p:spTgt spid="7"/>
                                        </p:tgtEl>
                                        <p:attrNameLst>
                                          <p:attrName>ppt_y</p:attrName>
                                        </p:attrNameLst>
                                      </p:cBhvr>
                                      <p:tavLst>
                                        <p:tav tm="0">
                                          <p:val>
                                            <p:strVal val="ppt_y"/>
                                          </p:val>
                                        </p:tav>
                                        <p:tav tm="100000">
                                          <p:val>
                                            <p:strVal val="ppt_y+.1"/>
                                          </p:val>
                                        </p:tav>
                                      </p:tavLst>
                                    </p:anim>
                                    <p:set>
                                      <p:cBhvr>
                                        <p:cTn id="56" dur="1" fill="hold">
                                          <p:stCondLst>
                                            <p:cond delay="999"/>
                                          </p:stCondLst>
                                        </p:cTn>
                                        <p:tgtEl>
                                          <p:spTgt spid="7"/>
                                        </p:tgtEl>
                                        <p:attrNameLst>
                                          <p:attrName>style.visibility</p:attrName>
                                        </p:attrNameLst>
                                      </p:cBhvr>
                                      <p:to>
                                        <p:strVal val="hidden"/>
                                      </p:to>
                                    </p:set>
                                  </p:childTnLst>
                                </p:cTn>
                              </p:par>
                            </p:childTnLst>
                          </p:cTn>
                        </p:par>
                        <p:par>
                          <p:cTn id="57" fill="hold">
                            <p:stCondLst>
                              <p:cond delay="2000"/>
                            </p:stCondLst>
                            <p:childTnLst>
                              <p:par>
                                <p:cTn id="58" presetID="10" presetClass="entr" presetSubtype="0" fill="hold" nodeType="after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fade">
                                      <p:cBhvr>
                                        <p:cTn id="6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allAtOnce"/>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Pattern State</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2795494" y="1232756"/>
            <a:ext cx="3792729" cy="536459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None/>
            </a:pPr>
            <a:r>
              <a:rPr lang="it-IT" sz="2000" b="1" dirty="0"/>
              <a:t>Problema</a:t>
            </a:r>
            <a:r>
              <a:rPr lang="it-IT" sz="2000" dirty="0"/>
              <a:t>:</a:t>
            </a:r>
          </a:p>
          <a:p>
            <a:pPr algn="just">
              <a:buNone/>
            </a:pPr>
            <a:r>
              <a:rPr lang="it-IT" sz="1800" dirty="0"/>
              <a:t>Necessità di suddividere il comportamento di un Giocatore in base alla fase in cui si trova e permettere il passaggio da una fase all’altra secondo una certa logica di transizione.</a:t>
            </a:r>
          </a:p>
          <a:p>
            <a:pPr>
              <a:buNone/>
            </a:pPr>
            <a:r>
              <a:rPr lang="it-IT" sz="2000" b="1" dirty="0"/>
              <a:t>Soluzione</a:t>
            </a:r>
            <a:r>
              <a:rPr lang="it-IT" sz="2000" dirty="0"/>
              <a:t>:</a:t>
            </a:r>
          </a:p>
          <a:p>
            <a:pPr algn="just">
              <a:buNone/>
            </a:pPr>
            <a:r>
              <a:rPr lang="it-IT" sz="1800" dirty="0"/>
              <a:t>Il pattern State permette ad un oggetto di cambiare il proprio comportamento a tempo di esecuzione in base allo </a:t>
            </a:r>
            <a:r>
              <a:rPr lang="it-IT" sz="1800" i="1" dirty="0"/>
              <a:t>stato</a:t>
            </a:r>
            <a:r>
              <a:rPr lang="it-IT" sz="1800" dirty="0"/>
              <a:t> in cui si trova, quindi è perfetto: nel nostro caso lo stato diventa la fase del Giocatore e le logiche di transizione vengono incapsulate nei vari metodi di esecuzione della fase.</a:t>
            </a:r>
          </a:p>
        </p:txBody>
      </p:sp>
      <p:pic>
        <p:nvPicPr>
          <p:cNvPr id="8" name="Picture 2" descr="C:\Users\enrico\Desktop\adapter.png">
            <a:extLst>
              <a:ext uri="{FF2B5EF4-FFF2-40B4-BE49-F238E27FC236}">
                <a16:creationId xmlns:a16="http://schemas.microsoft.com/office/drawing/2014/main" id="{93A9CF98-F1C0-4260-B766-568E6E5B3022}"/>
              </a:ext>
            </a:extLst>
          </p:cNvPr>
          <p:cNvPicPr>
            <a:picLocks noChangeAspect="1" noChangeArrowheads="1"/>
          </p:cNvPicPr>
          <p:nvPr/>
        </p:nvPicPr>
        <p:blipFill>
          <a:blip r:embed="rId4" cstate="print"/>
          <a:srcRect/>
          <a:stretch>
            <a:fillRect/>
          </a:stretch>
        </p:blipFill>
        <p:spPr bwMode="auto">
          <a:xfrm>
            <a:off x="3639806" y="2032116"/>
            <a:ext cx="5440962" cy="3586015"/>
          </a:xfrm>
          <a:prstGeom prst="rect">
            <a:avLst/>
          </a:prstGeom>
          <a:noFill/>
          <a:effectLst>
            <a:outerShdw blurRad="50800" dist="38100" algn="l" rotWithShape="0">
              <a:prstClr val="black">
                <a:alpha val="40000"/>
              </a:prstClr>
            </a:outerShdw>
          </a:effectLst>
        </p:spPr>
      </p:pic>
    </p:spTree>
    <p:extLst>
      <p:ext uri="{BB962C8B-B14F-4D97-AF65-F5344CB8AC3E}">
        <p14:creationId xmlns:p14="http://schemas.microsoft.com/office/powerpoint/2010/main" val="3929045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anim calcmode="lin" valueType="num">
                                      <p:cBhvr>
                                        <p:cTn id="13" dur="500" fill="hold"/>
                                        <p:tgtEl>
                                          <p:spTgt spid="7"/>
                                        </p:tgtEl>
                                        <p:attrNameLst>
                                          <p:attrName>ppt_x</p:attrName>
                                        </p:attrNameLst>
                                      </p:cBhvr>
                                      <p:tavLst>
                                        <p:tav tm="0">
                                          <p:val>
                                            <p:strVal val="#ppt_x"/>
                                          </p:val>
                                        </p:tav>
                                        <p:tav tm="100000">
                                          <p:val>
                                            <p:strVal val="#ppt_x"/>
                                          </p:val>
                                        </p:tav>
                                      </p:tavLst>
                                    </p:anim>
                                    <p:anim calcmode="lin" valueType="num">
                                      <p:cBhvr>
                                        <p:cTn id="14"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anim calcmode="lin" valueType="num">
                                      <p:cBhvr>
                                        <p:cTn id="20"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21" dur="5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10">
                                            <p:txEl>
                                              <p:pRg st="1" end="1"/>
                                            </p:txEl>
                                          </p:spTgt>
                                        </p:tgtEl>
                                        <p:attrNameLst>
                                          <p:attrName>style.visibility</p:attrName>
                                        </p:attrNameLst>
                                      </p:cBhvr>
                                      <p:to>
                                        <p:strVal val="visible"/>
                                      </p:to>
                                    </p:set>
                                    <p:animEffect transition="in" filter="fade">
                                      <p:cBhvr>
                                        <p:cTn id="25" dur="500"/>
                                        <p:tgtEl>
                                          <p:spTgt spid="10">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10">
                                            <p:txEl>
                                              <p:pRg st="2" end="2"/>
                                            </p:txEl>
                                          </p:spTgt>
                                        </p:tgtEl>
                                        <p:attrNameLst>
                                          <p:attrName>style.visibility</p:attrName>
                                        </p:attrNameLst>
                                      </p:cBhvr>
                                      <p:to>
                                        <p:strVal val="visible"/>
                                      </p:to>
                                    </p:set>
                                    <p:animEffect transition="in" filter="fade">
                                      <p:cBhvr>
                                        <p:cTn id="30" dur="500"/>
                                        <p:tgtEl>
                                          <p:spTgt spid="10">
                                            <p:txEl>
                                              <p:pRg st="2" end="2"/>
                                            </p:txEl>
                                          </p:spTgt>
                                        </p:tgtEl>
                                      </p:cBhvr>
                                    </p:animEffect>
                                    <p:anim calcmode="lin" valueType="num">
                                      <p:cBhvr>
                                        <p:cTn id="31"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32" dur="5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par>
                          <p:cTn id="33" fill="hold">
                            <p:stCondLst>
                              <p:cond delay="500"/>
                            </p:stCondLst>
                            <p:childTnLst>
                              <p:par>
                                <p:cTn id="34" presetID="10" presetClass="entr" presetSubtype="0" fill="hold" nodeType="afterEffect">
                                  <p:stCondLst>
                                    <p:cond delay="0"/>
                                  </p:stCondLst>
                                  <p:childTnLst>
                                    <p:set>
                                      <p:cBhvr>
                                        <p:cTn id="35" dur="1" fill="hold">
                                          <p:stCondLst>
                                            <p:cond delay="0"/>
                                          </p:stCondLst>
                                        </p:cTn>
                                        <p:tgtEl>
                                          <p:spTgt spid="10">
                                            <p:txEl>
                                              <p:pRg st="3" end="3"/>
                                            </p:txEl>
                                          </p:spTgt>
                                        </p:tgtEl>
                                        <p:attrNameLst>
                                          <p:attrName>style.visibility</p:attrName>
                                        </p:attrNameLst>
                                      </p:cBhvr>
                                      <p:to>
                                        <p:strVal val="visible"/>
                                      </p:to>
                                    </p:set>
                                    <p:animEffect transition="in" filter="fade">
                                      <p:cBhvr>
                                        <p:cTn id="36" dur="500"/>
                                        <p:tgtEl>
                                          <p:spTgt spid="10">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42" presetClass="path" presetSubtype="0" accel="50000" decel="50000" fill="hold" grpId="0" nodeType="clickEffect">
                                  <p:stCondLst>
                                    <p:cond delay="0"/>
                                  </p:stCondLst>
                                  <p:childTnLst>
                                    <p:animMotion origin="layout" path="M 2.77778E-6 3.7037E-6 L -0.31615 -0.00278 " pathEditMode="relative" rAng="0" ptsTypes="AA">
                                      <p:cBhvr>
                                        <p:cTn id="40" dur="2000" fill="hold"/>
                                        <p:tgtEl>
                                          <p:spTgt spid="10">
                                            <p:txEl>
                                              <p:pRg st="0" end="0"/>
                                            </p:txEl>
                                          </p:spTgt>
                                        </p:tgtEl>
                                        <p:attrNameLst>
                                          <p:attrName>ppt_x</p:attrName>
                                          <p:attrName>ppt_y</p:attrName>
                                        </p:attrNameLst>
                                      </p:cBhvr>
                                      <p:rCtr x="-15816" y="-139"/>
                                    </p:animMotion>
                                  </p:childTnLst>
                                </p:cTn>
                              </p:par>
                              <p:par>
                                <p:cTn id="41" presetID="42" presetClass="path" presetSubtype="0" accel="50000" decel="50000" fill="hold" grpId="0" nodeType="withEffect">
                                  <p:stCondLst>
                                    <p:cond delay="0"/>
                                  </p:stCondLst>
                                  <p:childTnLst>
                                    <p:animMotion origin="layout" path="M -8.33333E-7 2.59259E-6 L -0.31753 -0.00324 " pathEditMode="relative" rAng="0" ptsTypes="AA">
                                      <p:cBhvr>
                                        <p:cTn id="42" dur="2000" fill="hold"/>
                                        <p:tgtEl>
                                          <p:spTgt spid="10">
                                            <p:txEl>
                                              <p:pRg st="1" end="1"/>
                                            </p:txEl>
                                          </p:spTgt>
                                        </p:tgtEl>
                                        <p:attrNameLst>
                                          <p:attrName>ppt_x</p:attrName>
                                          <p:attrName>ppt_y</p:attrName>
                                        </p:attrNameLst>
                                      </p:cBhvr>
                                      <p:rCtr x="-15885" y="-162"/>
                                    </p:animMotion>
                                  </p:childTnLst>
                                </p:cTn>
                              </p:par>
                              <p:par>
                                <p:cTn id="43" presetID="42" presetClass="path" presetSubtype="0" accel="50000" decel="50000" fill="hold" grpId="0" nodeType="withEffect">
                                  <p:stCondLst>
                                    <p:cond delay="0"/>
                                  </p:stCondLst>
                                  <p:childTnLst>
                                    <p:animMotion origin="layout" path="M 1.11111E-6 -1.48148E-6 L -0.31667 -1.48148E-6 " pathEditMode="relative" rAng="0" ptsTypes="AA">
                                      <p:cBhvr>
                                        <p:cTn id="44" dur="2000" fill="hold"/>
                                        <p:tgtEl>
                                          <p:spTgt spid="10">
                                            <p:txEl>
                                              <p:pRg st="2" end="2"/>
                                            </p:txEl>
                                          </p:spTgt>
                                        </p:tgtEl>
                                        <p:attrNameLst>
                                          <p:attrName>ppt_x</p:attrName>
                                          <p:attrName>ppt_y</p:attrName>
                                        </p:attrNameLst>
                                      </p:cBhvr>
                                      <p:rCtr x="-15833" y="0"/>
                                    </p:animMotion>
                                  </p:childTnLst>
                                </p:cTn>
                              </p:par>
                              <p:par>
                                <p:cTn id="45" presetID="42" presetClass="path" presetSubtype="0" accel="50000" decel="50000" fill="hold" grpId="0" nodeType="withEffect">
                                  <p:stCondLst>
                                    <p:cond delay="0"/>
                                  </p:stCondLst>
                                  <p:childTnLst>
                                    <p:animMotion origin="layout" path="M -8.33333E-7 3.33333E-6 L -0.31858 0.00625 " pathEditMode="relative" rAng="0" ptsTypes="AA">
                                      <p:cBhvr>
                                        <p:cTn id="46" dur="2000" fill="hold"/>
                                        <p:tgtEl>
                                          <p:spTgt spid="10">
                                            <p:txEl>
                                              <p:pRg st="3" end="3"/>
                                            </p:txEl>
                                          </p:spTgt>
                                        </p:tgtEl>
                                        <p:attrNameLst>
                                          <p:attrName>ppt_x</p:attrName>
                                          <p:attrName>ppt_y</p:attrName>
                                        </p:attrNameLst>
                                      </p:cBhvr>
                                      <p:rCtr x="-15937" y="301"/>
                                    </p:animMotion>
                                  </p:childTnLst>
                                </p:cTn>
                              </p:par>
                              <p:par>
                                <p:cTn id="47" presetID="42" presetClass="exit" presetSubtype="0" fill="hold" nodeType="withEffect">
                                  <p:stCondLst>
                                    <p:cond delay="0"/>
                                  </p:stCondLst>
                                  <p:childTnLst>
                                    <p:animEffect transition="out" filter="fade">
                                      <p:cBhvr>
                                        <p:cTn id="48" dur="1000"/>
                                        <p:tgtEl>
                                          <p:spTgt spid="5"/>
                                        </p:tgtEl>
                                      </p:cBhvr>
                                    </p:animEffect>
                                    <p:anim calcmode="lin" valueType="num">
                                      <p:cBhvr>
                                        <p:cTn id="49" dur="1000"/>
                                        <p:tgtEl>
                                          <p:spTgt spid="5"/>
                                        </p:tgtEl>
                                        <p:attrNameLst>
                                          <p:attrName>ppt_x</p:attrName>
                                        </p:attrNameLst>
                                      </p:cBhvr>
                                      <p:tavLst>
                                        <p:tav tm="0">
                                          <p:val>
                                            <p:strVal val="ppt_x"/>
                                          </p:val>
                                        </p:tav>
                                        <p:tav tm="100000">
                                          <p:val>
                                            <p:strVal val="ppt_x"/>
                                          </p:val>
                                        </p:tav>
                                      </p:tavLst>
                                    </p:anim>
                                    <p:anim calcmode="lin" valueType="num">
                                      <p:cBhvr>
                                        <p:cTn id="50" dur="1000"/>
                                        <p:tgtEl>
                                          <p:spTgt spid="5"/>
                                        </p:tgtEl>
                                        <p:attrNameLst>
                                          <p:attrName>ppt_y</p:attrName>
                                        </p:attrNameLst>
                                      </p:cBhvr>
                                      <p:tavLst>
                                        <p:tav tm="0">
                                          <p:val>
                                            <p:strVal val="ppt_y"/>
                                          </p:val>
                                        </p:tav>
                                        <p:tav tm="100000">
                                          <p:val>
                                            <p:strVal val="ppt_y+.1"/>
                                          </p:val>
                                        </p:tav>
                                      </p:tavLst>
                                    </p:anim>
                                    <p:set>
                                      <p:cBhvr>
                                        <p:cTn id="51" dur="1" fill="hold">
                                          <p:stCondLst>
                                            <p:cond delay="999"/>
                                          </p:stCondLst>
                                        </p:cTn>
                                        <p:tgtEl>
                                          <p:spTgt spid="5"/>
                                        </p:tgtEl>
                                        <p:attrNameLst>
                                          <p:attrName>style.visibility</p:attrName>
                                        </p:attrNameLst>
                                      </p:cBhvr>
                                      <p:to>
                                        <p:strVal val="hidden"/>
                                      </p:to>
                                    </p:set>
                                  </p:childTnLst>
                                </p:cTn>
                              </p:par>
                              <p:par>
                                <p:cTn id="52" presetID="42" presetClass="exit" presetSubtype="0" fill="hold" nodeType="withEffect">
                                  <p:stCondLst>
                                    <p:cond delay="0"/>
                                  </p:stCondLst>
                                  <p:childTnLst>
                                    <p:animEffect transition="out" filter="fade">
                                      <p:cBhvr>
                                        <p:cTn id="53" dur="1000"/>
                                        <p:tgtEl>
                                          <p:spTgt spid="7"/>
                                        </p:tgtEl>
                                      </p:cBhvr>
                                    </p:animEffect>
                                    <p:anim calcmode="lin" valueType="num">
                                      <p:cBhvr>
                                        <p:cTn id="54" dur="1000"/>
                                        <p:tgtEl>
                                          <p:spTgt spid="7"/>
                                        </p:tgtEl>
                                        <p:attrNameLst>
                                          <p:attrName>ppt_x</p:attrName>
                                        </p:attrNameLst>
                                      </p:cBhvr>
                                      <p:tavLst>
                                        <p:tav tm="0">
                                          <p:val>
                                            <p:strVal val="ppt_x"/>
                                          </p:val>
                                        </p:tav>
                                        <p:tav tm="100000">
                                          <p:val>
                                            <p:strVal val="ppt_x"/>
                                          </p:val>
                                        </p:tav>
                                      </p:tavLst>
                                    </p:anim>
                                    <p:anim calcmode="lin" valueType="num">
                                      <p:cBhvr>
                                        <p:cTn id="55" dur="1000"/>
                                        <p:tgtEl>
                                          <p:spTgt spid="7"/>
                                        </p:tgtEl>
                                        <p:attrNameLst>
                                          <p:attrName>ppt_y</p:attrName>
                                        </p:attrNameLst>
                                      </p:cBhvr>
                                      <p:tavLst>
                                        <p:tav tm="0">
                                          <p:val>
                                            <p:strVal val="ppt_y"/>
                                          </p:val>
                                        </p:tav>
                                        <p:tav tm="100000">
                                          <p:val>
                                            <p:strVal val="ppt_y+.1"/>
                                          </p:val>
                                        </p:tav>
                                      </p:tavLst>
                                    </p:anim>
                                    <p:set>
                                      <p:cBhvr>
                                        <p:cTn id="56" dur="1" fill="hold">
                                          <p:stCondLst>
                                            <p:cond delay="999"/>
                                          </p:stCondLst>
                                        </p:cTn>
                                        <p:tgtEl>
                                          <p:spTgt spid="7"/>
                                        </p:tgtEl>
                                        <p:attrNameLst>
                                          <p:attrName>style.visibility</p:attrName>
                                        </p:attrNameLst>
                                      </p:cBhvr>
                                      <p:to>
                                        <p:strVal val="hidden"/>
                                      </p:to>
                                    </p:set>
                                  </p:childTnLst>
                                </p:cTn>
                              </p:par>
                            </p:childTnLst>
                          </p:cTn>
                        </p:par>
                        <p:par>
                          <p:cTn id="57" fill="hold">
                            <p:stCondLst>
                              <p:cond delay="2000"/>
                            </p:stCondLst>
                            <p:childTnLst>
                              <p:par>
                                <p:cTn id="58" presetID="10" presetClass="entr" presetSubtype="0" fill="hold" nodeType="afterEffect">
                                  <p:stCondLst>
                                    <p:cond delay="0"/>
                                  </p:stCondLst>
                                  <p:childTnLst>
                                    <p:set>
                                      <p:cBhvr>
                                        <p:cTn id="59" dur="1" fill="hold">
                                          <p:stCondLst>
                                            <p:cond delay="0"/>
                                          </p:stCondLst>
                                        </p:cTn>
                                        <p:tgtEl>
                                          <p:spTgt spid="8"/>
                                        </p:tgtEl>
                                        <p:attrNameLst>
                                          <p:attrName>style.visibility</p:attrName>
                                        </p:attrNameLst>
                                      </p:cBhvr>
                                      <p:to>
                                        <p:strVal val="visible"/>
                                      </p:to>
                                    </p:set>
                                    <p:animEffect transition="in" filter="fade">
                                      <p:cBhvr>
                                        <p:cTn id="6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allAtOnce"/>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Ambiente di Sviluppo e Tecnologie</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6" name="Segnaposto contenuto 2">
            <a:extLst>
              <a:ext uri="{FF2B5EF4-FFF2-40B4-BE49-F238E27FC236}">
                <a16:creationId xmlns:a16="http://schemas.microsoft.com/office/drawing/2014/main" id="{2332DADF-31D0-4495-B622-A538A9409DB6}"/>
              </a:ext>
            </a:extLst>
          </p:cNvPr>
          <p:cNvSpPr txBox="1">
            <a:spLocks/>
          </p:cNvSpPr>
          <p:nvPr/>
        </p:nvSpPr>
        <p:spPr>
          <a:xfrm>
            <a:off x="2848807" y="1196752"/>
            <a:ext cx="3446382" cy="2064563"/>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dirty="0"/>
              <a:t>Eclipse e </a:t>
            </a:r>
            <a:r>
              <a:rPr lang="it-IT" sz="2000" dirty="0" err="1"/>
              <a:t>SceneBuilder</a:t>
            </a:r>
            <a:endParaRPr lang="it-IT" sz="2000" dirty="0"/>
          </a:p>
          <a:p>
            <a:pPr algn="just">
              <a:buSzPct val="80000"/>
              <a:buFont typeface="Wingdings" pitchFamily="2" charset="2"/>
              <a:buChar char="q"/>
            </a:pPr>
            <a:r>
              <a:rPr lang="it-IT" sz="2000" dirty="0"/>
              <a:t>Java (JDK 10.0)</a:t>
            </a:r>
          </a:p>
          <a:p>
            <a:pPr algn="just">
              <a:buSzPct val="80000"/>
              <a:buFont typeface="Wingdings" pitchFamily="2" charset="2"/>
              <a:buChar char="q"/>
            </a:pPr>
            <a:r>
              <a:rPr lang="it-IT" sz="2000" dirty="0"/>
              <a:t>Java Virtual Machine (JVM)</a:t>
            </a:r>
          </a:p>
          <a:p>
            <a:pPr algn="just">
              <a:buSzPct val="80000"/>
              <a:buFont typeface="Wingdings" pitchFamily="2" charset="2"/>
              <a:buChar char="q"/>
            </a:pPr>
            <a:r>
              <a:rPr lang="it-IT" sz="2000" dirty="0" err="1"/>
              <a:t>JavaFX</a:t>
            </a:r>
            <a:r>
              <a:rPr lang="it-IT" sz="2000" dirty="0"/>
              <a:t> SDK (10.0.2)</a:t>
            </a:r>
          </a:p>
          <a:p>
            <a:pPr algn="just">
              <a:buSzPct val="80000"/>
              <a:buFont typeface="Wingdings" pitchFamily="2" charset="2"/>
              <a:buChar char="q"/>
            </a:pPr>
            <a:r>
              <a:rPr lang="it-IT" sz="2000" dirty="0" err="1"/>
              <a:t>JavaFX</a:t>
            </a:r>
            <a:r>
              <a:rPr lang="it-IT" sz="2000" dirty="0"/>
              <a:t> CSS</a:t>
            </a:r>
          </a:p>
          <a:p>
            <a:pPr algn="just">
              <a:buSzPct val="80000"/>
              <a:buFont typeface="Wingdings" pitchFamily="2" charset="2"/>
              <a:buChar char="q"/>
            </a:pPr>
            <a:endParaRPr lang="it-IT" sz="2000" dirty="0"/>
          </a:p>
        </p:txBody>
      </p:sp>
    </p:spTree>
    <p:extLst>
      <p:ext uri="{BB962C8B-B14F-4D97-AF65-F5344CB8AC3E}">
        <p14:creationId xmlns:p14="http://schemas.microsoft.com/office/powerpoint/2010/main" val="32836244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anim calcmode="lin" valueType="num">
                                      <p:cBhvr>
                                        <p:cTn id="8"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6">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0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anim calcmode="lin" valueType="num">
                                      <p:cBhvr>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p:cTn id="14" dur="500" fill="hold"/>
                                        <p:tgtEl>
                                          <p:spTgt spid="6">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40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anim calcmode="lin" valueType="num">
                                      <p:cBhvr>
                                        <p:cTn id="18"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p:cTn id="19" dur="500" fill="hold"/>
                                        <p:tgtEl>
                                          <p:spTgt spid="6">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60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anim calcmode="lin" valueType="num">
                                      <p:cBhvr>
                                        <p:cTn id="23"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p:cTn id="24" dur="500" fill="hold"/>
                                        <p:tgtEl>
                                          <p:spTgt spid="6">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80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anim calcmode="lin" valueType="num">
                                      <p:cBhvr>
                                        <p:cTn id="28"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p:cTn id="29" dur="500" fill="hold"/>
                                        <p:tgtEl>
                                          <p:spTgt spid="6">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Ambiente di Sviluppo e Tecnologie</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6" name="Segnaposto contenuto 2">
            <a:extLst>
              <a:ext uri="{FF2B5EF4-FFF2-40B4-BE49-F238E27FC236}">
                <a16:creationId xmlns:a16="http://schemas.microsoft.com/office/drawing/2014/main" id="{2332DADF-31D0-4495-B622-A538A9409DB6}"/>
              </a:ext>
            </a:extLst>
          </p:cNvPr>
          <p:cNvSpPr txBox="1">
            <a:spLocks/>
          </p:cNvSpPr>
          <p:nvPr/>
        </p:nvSpPr>
        <p:spPr>
          <a:xfrm>
            <a:off x="2848807" y="1196752"/>
            <a:ext cx="3446382" cy="49075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dirty="0"/>
              <a:t>Eclipse e </a:t>
            </a:r>
            <a:r>
              <a:rPr lang="it-IT" sz="2000" dirty="0" err="1"/>
              <a:t>SceneBuilder</a:t>
            </a:r>
            <a:endParaRPr lang="it-IT" sz="2000" dirty="0"/>
          </a:p>
          <a:p>
            <a:pPr marL="68580" indent="0" algn="just">
              <a:buSzPct val="80000"/>
              <a:buNone/>
            </a:pPr>
            <a:endParaRPr lang="it-IT" sz="2000" dirty="0"/>
          </a:p>
        </p:txBody>
      </p:sp>
      <p:sp>
        <p:nvSpPr>
          <p:cNvPr id="8" name="Segnaposto contenuto 2">
            <a:extLst>
              <a:ext uri="{FF2B5EF4-FFF2-40B4-BE49-F238E27FC236}">
                <a16:creationId xmlns:a16="http://schemas.microsoft.com/office/drawing/2014/main" id="{9D84FBFC-5E0C-44A0-BEDD-0D120D8B2887}"/>
              </a:ext>
            </a:extLst>
          </p:cNvPr>
          <p:cNvSpPr txBox="1">
            <a:spLocks/>
          </p:cNvSpPr>
          <p:nvPr/>
        </p:nvSpPr>
        <p:spPr>
          <a:xfrm>
            <a:off x="323528" y="1586146"/>
            <a:ext cx="7772400" cy="1482814"/>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marL="68580" indent="0" algn="just">
              <a:buSzPct val="80000"/>
              <a:buNone/>
            </a:pPr>
            <a:r>
              <a:rPr lang="it-IT" sz="1800" dirty="0"/>
              <a:t>Come ambiente di sviluppo si è scelto </a:t>
            </a:r>
            <a:r>
              <a:rPr lang="it-IT" sz="1800" i="1" dirty="0"/>
              <a:t>Eclipse</a:t>
            </a:r>
            <a:r>
              <a:rPr lang="it-IT" sz="1800" dirty="0"/>
              <a:t> soprattutto per un fattore di comodità nella gestione e nell’organizzazione delle risorse del progetto. </a:t>
            </a:r>
            <a:r>
              <a:rPr lang="it-IT" sz="1800" i="1" dirty="0" err="1"/>
              <a:t>SceneBuilder</a:t>
            </a:r>
            <a:r>
              <a:rPr lang="it-IT" sz="1800" dirty="0"/>
              <a:t> semplifica il lavoro della parte grafica e la creazione delle varie </a:t>
            </a:r>
            <a:r>
              <a:rPr lang="it-IT" sz="1800" dirty="0" err="1"/>
              <a:t>View</a:t>
            </a:r>
            <a:r>
              <a:rPr lang="it-IT" sz="1800" dirty="0"/>
              <a:t> (file .</a:t>
            </a:r>
            <a:r>
              <a:rPr lang="it-IT" sz="1800" dirty="0" err="1"/>
              <a:t>fxml</a:t>
            </a:r>
            <a:r>
              <a:rPr lang="it-IT" sz="1800" dirty="0"/>
              <a:t>) dell’applicazione. I file così ottenuti vengono poi caricati direttamente nel codice Java.</a:t>
            </a:r>
          </a:p>
        </p:txBody>
      </p:sp>
      <p:sp>
        <p:nvSpPr>
          <p:cNvPr id="9" name="Segnaposto contenuto 2">
            <a:extLst>
              <a:ext uri="{FF2B5EF4-FFF2-40B4-BE49-F238E27FC236}">
                <a16:creationId xmlns:a16="http://schemas.microsoft.com/office/drawing/2014/main" id="{EAF79B2A-C55B-41E9-AD43-2B7965CFC988}"/>
              </a:ext>
            </a:extLst>
          </p:cNvPr>
          <p:cNvSpPr txBox="1">
            <a:spLocks/>
          </p:cNvSpPr>
          <p:nvPr/>
        </p:nvSpPr>
        <p:spPr>
          <a:xfrm>
            <a:off x="0" y="3156982"/>
            <a:ext cx="3446382" cy="49075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dirty="0"/>
              <a:t>Java (JDK 10.0)</a:t>
            </a:r>
          </a:p>
        </p:txBody>
      </p:sp>
      <p:sp>
        <p:nvSpPr>
          <p:cNvPr id="10" name="Segnaposto contenuto 2">
            <a:extLst>
              <a:ext uri="{FF2B5EF4-FFF2-40B4-BE49-F238E27FC236}">
                <a16:creationId xmlns:a16="http://schemas.microsoft.com/office/drawing/2014/main" id="{E1ED1840-27E4-475A-95C6-018DE53FC9CA}"/>
              </a:ext>
            </a:extLst>
          </p:cNvPr>
          <p:cNvSpPr txBox="1">
            <a:spLocks/>
          </p:cNvSpPr>
          <p:nvPr/>
        </p:nvSpPr>
        <p:spPr>
          <a:xfrm>
            <a:off x="323528" y="3541103"/>
            <a:ext cx="7772400" cy="968017"/>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marL="68580" indent="0" algn="just">
              <a:buSzPct val="80000"/>
              <a:buNone/>
            </a:pPr>
            <a:r>
              <a:rPr lang="it-IT" sz="1800" dirty="0"/>
              <a:t>E’ il linguaggio orientato agli oggetti utilizzato per la scrittura del codice dell’applicazione. In particolare, la versione del </a:t>
            </a:r>
            <a:r>
              <a:rPr lang="it-IT" sz="1800" i="1" dirty="0"/>
              <a:t>Java Development Kit </a:t>
            </a:r>
            <a:r>
              <a:rPr lang="it-IT" sz="1800" dirty="0"/>
              <a:t>è la 10.0.2. Permette di compilare il codice sorgente scritto in linguaggio Java, in </a:t>
            </a:r>
            <a:r>
              <a:rPr lang="it-IT" sz="1800" dirty="0" err="1"/>
              <a:t>bytecode</a:t>
            </a:r>
            <a:r>
              <a:rPr lang="it-IT" sz="1800" dirty="0"/>
              <a:t>.</a:t>
            </a:r>
          </a:p>
        </p:txBody>
      </p:sp>
      <p:sp>
        <p:nvSpPr>
          <p:cNvPr id="11" name="Segnaposto contenuto 2">
            <a:extLst>
              <a:ext uri="{FF2B5EF4-FFF2-40B4-BE49-F238E27FC236}">
                <a16:creationId xmlns:a16="http://schemas.microsoft.com/office/drawing/2014/main" id="{F934029E-C491-4DFD-AEB8-7508A42CE240}"/>
              </a:ext>
            </a:extLst>
          </p:cNvPr>
          <p:cNvSpPr txBox="1">
            <a:spLocks/>
          </p:cNvSpPr>
          <p:nvPr/>
        </p:nvSpPr>
        <p:spPr>
          <a:xfrm>
            <a:off x="33915" y="4597142"/>
            <a:ext cx="3446382" cy="49075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dirty="0"/>
              <a:t>Java Virtual Machine (JVM)</a:t>
            </a:r>
          </a:p>
        </p:txBody>
      </p:sp>
      <p:sp>
        <p:nvSpPr>
          <p:cNvPr id="12" name="Segnaposto contenuto 2">
            <a:extLst>
              <a:ext uri="{FF2B5EF4-FFF2-40B4-BE49-F238E27FC236}">
                <a16:creationId xmlns:a16="http://schemas.microsoft.com/office/drawing/2014/main" id="{BA7FBC3D-3D1A-46F0-86A9-55572A25674C}"/>
              </a:ext>
            </a:extLst>
          </p:cNvPr>
          <p:cNvSpPr txBox="1">
            <a:spLocks/>
          </p:cNvSpPr>
          <p:nvPr/>
        </p:nvSpPr>
        <p:spPr>
          <a:xfrm>
            <a:off x="323528" y="4981263"/>
            <a:ext cx="7772400" cy="968017"/>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marL="68580" indent="0" algn="just">
              <a:buSzPct val="80000"/>
              <a:buNone/>
            </a:pPr>
            <a:r>
              <a:rPr lang="it-IT" sz="1800" dirty="0"/>
              <a:t>E’ l’ambiente di esecuzione delle applicazioni Java: esegue il codice del programma tradotto in </a:t>
            </a:r>
            <a:r>
              <a:rPr lang="it-IT" sz="1800" dirty="0" err="1"/>
              <a:t>bytecode</a:t>
            </a:r>
            <a:r>
              <a:rPr lang="it-IT" sz="1800" dirty="0"/>
              <a:t>, indipendentemente dall’architettura hardware su cui ci si trova.</a:t>
            </a:r>
          </a:p>
        </p:txBody>
      </p:sp>
      <p:sp>
        <p:nvSpPr>
          <p:cNvPr id="13" name="Segnaposto contenuto 2">
            <a:extLst>
              <a:ext uri="{FF2B5EF4-FFF2-40B4-BE49-F238E27FC236}">
                <a16:creationId xmlns:a16="http://schemas.microsoft.com/office/drawing/2014/main" id="{8B8CBC52-7FB1-4E35-840D-B82159878970}"/>
              </a:ext>
            </a:extLst>
          </p:cNvPr>
          <p:cNvSpPr txBox="1">
            <a:spLocks/>
          </p:cNvSpPr>
          <p:nvPr/>
        </p:nvSpPr>
        <p:spPr>
          <a:xfrm>
            <a:off x="2848807" y="1586146"/>
            <a:ext cx="3446382" cy="2064563"/>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dirty="0"/>
              <a:t>Java (JDK 10.0)</a:t>
            </a:r>
          </a:p>
          <a:p>
            <a:pPr algn="just">
              <a:buSzPct val="80000"/>
              <a:buFont typeface="Wingdings" pitchFamily="2" charset="2"/>
              <a:buChar char="q"/>
            </a:pPr>
            <a:r>
              <a:rPr lang="it-IT" sz="2000" dirty="0"/>
              <a:t>Java Virtual Machine (JVM)</a:t>
            </a:r>
          </a:p>
          <a:p>
            <a:pPr algn="just">
              <a:buSzPct val="80000"/>
              <a:buFont typeface="Wingdings" pitchFamily="2" charset="2"/>
              <a:buChar char="q"/>
            </a:pPr>
            <a:r>
              <a:rPr lang="it-IT" sz="2000" dirty="0" err="1"/>
              <a:t>JavaFX</a:t>
            </a:r>
            <a:r>
              <a:rPr lang="it-IT" sz="2000" dirty="0"/>
              <a:t> SDK (10.0.2)</a:t>
            </a:r>
          </a:p>
          <a:p>
            <a:pPr algn="just">
              <a:buSzPct val="80000"/>
              <a:buFont typeface="Wingdings" pitchFamily="2" charset="2"/>
              <a:buChar char="q"/>
            </a:pPr>
            <a:r>
              <a:rPr lang="it-IT" sz="2000" dirty="0" err="1"/>
              <a:t>JavaFX</a:t>
            </a:r>
            <a:r>
              <a:rPr lang="it-IT" sz="2000" dirty="0"/>
              <a:t> CSS</a:t>
            </a:r>
          </a:p>
          <a:p>
            <a:pPr algn="just">
              <a:buSzPct val="80000"/>
              <a:buFont typeface="Wingdings" pitchFamily="2" charset="2"/>
              <a:buChar char="q"/>
            </a:pPr>
            <a:endParaRPr lang="it-IT" sz="2000" dirty="0"/>
          </a:p>
        </p:txBody>
      </p:sp>
    </p:spTree>
    <p:extLst>
      <p:ext uri="{BB962C8B-B14F-4D97-AF65-F5344CB8AC3E}">
        <p14:creationId xmlns:p14="http://schemas.microsoft.com/office/powerpoint/2010/main" val="3639699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xit" presetSubtype="0" fill="hold" nodeType="withEffect">
                                  <p:stCondLst>
                                    <p:cond delay="0"/>
                                  </p:stCondLst>
                                  <p:childTnLst>
                                    <p:animEffect transition="out" filter="fade">
                                      <p:cBhvr>
                                        <p:cTn id="6" dur="1000"/>
                                        <p:tgtEl>
                                          <p:spTgt spid="7"/>
                                        </p:tgtEl>
                                      </p:cBhvr>
                                    </p:animEffect>
                                    <p:anim calcmode="lin" valueType="num">
                                      <p:cBhvr>
                                        <p:cTn id="7" dur="1000"/>
                                        <p:tgtEl>
                                          <p:spTgt spid="7"/>
                                        </p:tgtEl>
                                        <p:attrNameLst>
                                          <p:attrName>ppt_x</p:attrName>
                                        </p:attrNameLst>
                                      </p:cBhvr>
                                      <p:tavLst>
                                        <p:tav tm="0">
                                          <p:val>
                                            <p:strVal val="ppt_x"/>
                                          </p:val>
                                        </p:tav>
                                        <p:tav tm="100000">
                                          <p:val>
                                            <p:strVal val="ppt_x"/>
                                          </p:val>
                                        </p:tav>
                                      </p:tavLst>
                                    </p:anim>
                                    <p:anim calcmode="lin" valueType="num">
                                      <p:cBhvr>
                                        <p:cTn id="8" dur="1000"/>
                                        <p:tgtEl>
                                          <p:spTgt spid="7"/>
                                        </p:tgtEl>
                                        <p:attrNameLst>
                                          <p:attrName>ppt_y</p:attrName>
                                        </p:attrNameLst>
                                      </p:cBhvr>
                                      <p:tavLst>
                                        <p:tav tm="0">
                                          <p:val>
                                            <p:strVal val="ppt_y"/>
                                          </p:val>
                                        </p:tav>
                                        <p:tav tm="100000">
                                          <p:val>
                                            <p:strVal val="ppt_y+.1"/>
                                          </p:val>
                                        </p:tav>
                                      </p:tavLst>
                                    </p:anim>
                                    <p:set>
                                      <p:cBhvr>
                                        <p:cTn id="9" dur="1" fill="hold">
                                          <p:stCondLst>
                                            <p:cond delay="999"/>
                                          </p:stCondLst>
                                        </p:cTn>
                                        <p:tgtEl>
                                          <p:spTgt spid="7"/>
                                        </p:tgtEl>
                                        <p:attrNameLst>
                                          <p:attrName>style.visibility</p:attrName>
                                        </p:attrNameLst>
                                      </p:cBhvr>
                                      <p:to>
                                        <p:strVal val="hidden"/>
                                      </p:to>
                                    </p:set>
                                  </p:childTnLst>
                                </p:cTn>
                              </p:par>
                              <p:par>
                                <p:cTn id="10" presetID="42" presetClass="exit" presetSubtype="0" fill="hold" nodeType="withEffect">
                                  <p:stCondLst>
                                    <p:cond delay="0"/>
                                  </p:stCondLst>
                                  <p:childTnLst>
                                    <p:animEffect transition="out" filter="fade">
                                      <p:cBhvr>
                                        <p:cTn id="11" dur="1000"/>
                                        <p:tgtEl>
                                          <p:spTgt spid="5"/>
                                        </p:tgtEl>
                                      </p:cBhvr>
                                    </p:animEffect>
                                    <p:anim calcmode="lin" valueType="num">
                                      <p:cBhvr>
                                        <p:cTn id="12" dur="1000"/>
                                        <p:tgtEl>
                                          <p:spTgt spid="5"/>
                                        </p:tgtEl>
                                        <p:attrNameLst>
                                          <p:attrName>ppt_x</p:attrName>
                                        </p:attrNameLst>
                                      </p:cBhvr>
                                      <p:tavLst>
                                        <p:tav tm="0">
                                          <p:val>
                                            <p:strVal val="ppt_x"/>
                                          </p:val>
                                        </p:tav>
                                        <p:tav tm="100000">
                                          <p:val>
                                            <p:strVal val="ppt_x"/>
                                          </p:val>
                                        </p:tav>
                                      </p:tavLst>
                                    </p:anim>
                                    <p:anim calcmode="lin" valueType="num">
                                      <p:cBhvr>
                                        <p:cTn id="13" dur="1000"/>
                                        <p:tgtEl>
                                          <p:spTgt spid="5"/>
                                        </p:tgtEl>
                                        <p:attrNameLst>
                                          <p:attrName>ppt_y</p:attrName>
                                        </p:attrNameLst>
                                      </p:cBhvr>
                                      <p:tavLst>
                                        <p:tav tm="0">
                                          <p:val>
                                            <p:strVal val="ppt_y"/>
                                          </p:val>
                                        </p:tav>
                                        <p:tav tm="100000">
                                          <p:val>
                                            <p:strVal val="ppt_y+.1"/>
                                          </p:val>
                                        </p:tav>
                                      </p:tavLst>
                                    </p:anim>
                                    <p:set>
                                      <p:cBhvr>
                                        <p:cTn id="14" dur="1" fill="hold">
                                          <p:stCondLst>
                                            <p:cond delay="999"/>
                                          </p:stCondLst>
                                        </p:cTn>
                                        <p:tgtEl>
                                          <p:spTgt spid="5"/>
                                        </p:tgtEl>
                                        <p:attrNameLst>
                                          <p:attrName>style.visibility</p:attrName>
                                        </p:attrNameLst>
                                      </p:cBhvr>
                                      <p:to>
                                        <p:strVal val="hidden"/>
                                      </p:to>
                                    </p:set>
                                  </p:childTnLst>
                                </p:cTn>
                              </p:par>
                              <p:par>
                                <p:cTn id="15" presetID="42" presetClass="path" presetSubtype="0" accel="50000" decel="50000" fill="hold" nodeType="withEffect">
                                  <p:stCondLst>
                                    <p:cond delay="500"/>
                                  </p:stCondLst>
                                  <p:childTnLst>
                                    <p:animMotion origin="layout" path="M 5.55556E-7 -2.22222E-6 L -0.3125 0.00255 " pathEditMode="relative" rAng="0" ptsTypes="AA">
                                      <p:cBhvr>
                                        <p:cTn id="16" dur="2000" fill="hold"/>
                                        <p:tgtEl>
                                          <p:spTgt spid="6">
                                            <p:txEl>
                                              <p:pRg st="0" end="0"/>
                                            </p:txEl>
                                          </p:spTgt>
                                        </p:tgtEl>
                                        <p:attrNameLst>
                                          <p:attrName>ppt_x</p:attrName>
                                          <p:attrName>ppt_y</p:attrName>
                                        </p:attrNameLst>
                                      </p:cBhvr>
                                      <p:rCtr x="-15625" y="116"/>
                                    </p:animMotion>
                                  </p:childTnLst>
                                </p:cTn>
                              </p:par>
                              <p:par>
                                <p:cTn id="17" presetID="10" presetClass="exit" presetSubtype="0" fill="hold" nodeType="withEffect">
                                  <p:stCondLst>
                                    <p:cond delay="500"/>
                                  </p:stCondLst>
                                  <p:childTnLst>
                                    <p:animEffect transition="out" filter="fade">
                                      <p:cBhvr>
                                        <p:cTn id="18" dur="500"/>
                                        <p:tgtEl>
                                          <p:spTgt spid="13">
                                            <p:txEl>
                                              <p:pRg st="0" end="0"/>
                                            </p:txEl>
                                          </p:spTgt>
                                        </p:tgtEl>
                                      </p:cBhvr>
                                    </p:animEffect>
                                    <p:set>
                                      <p:cBhvr>
                                        <p:cTn id="19" dur="1" fill="hold">
                                          <p:stCondLst>
                                            <p:cond delay="499"/>
                                          </p:stCondLst>
                                        </p:cTn>
                                        <p:tgtEl>
                                          <p:spTgt spid="13">
                                            <p:txEl>
                                              <p:pRg st="0" end="0"/>
                                            </p:txEl>
                                          </p:spTgt>
                                        </p:tgtEl>
                                        <p:attrNameLst>
                                          <p:attrName>style.visibility</p:attrName>
                                        </p:attrNameLst>
                                      </p:cBhvr>
                                      <p:to>
                                        <p:strVal val="hidden"/>
                                      </p:to>
                                    </p:set>
                                  </p:childTnLst>
                                </p:cTn>
                              </p:par>
                              <p:par>
                                <p:cTn id="20" presetID="10" presetClass="exit" presetSubtype="0" fill="hold" nodeType="withEffect">
                                  <p:stCondLst>
                                    <p:cond delay="500"/>
                                  </p:stCondLst>
                                  <p:childTnLst>
                                    <p:animEffect transition="out" filter="fade">
                                      <p:cBhvr>
                                        <p:cTn id="21" dur="500"/>
                                        <p:tgtEl>
                                          <p:spTgt spid="13">
                                            <p:txEl>
                                              <p:pRg st="1" end="1"/>
                                            </p:txEl>
                                          </p:spTgt>
                                        </p:tgtEl>
                                      </p:cBhvr>
                                    </p:animEffect>
                                    <p:set>
                                      <p:cBhvr>
                                        <p:cTn id="22" dur="1" fill="hold">
                                          <p:stCondLst>
                                            <p:cond delay="499"/>
                                          </p:stCondLst>
                                        </p:cTn>
                                        <p:tgtEl>
                                          <p:spTgt spid="13">
                                            <p:txEl>
                                              <p:pRg st="1" end="1"/>
                                            </p:txEl>
                                          </p:spTgt>
                                        </p:tgtEl>
                                        <p:attrNameLst>
                                          <p:attrName>style.visibility</p:attrName>
                                        </p:attrNameLst>
                                      </p:cBhvr>
                                      <p:to>
                                        <p:strVal val="hidden"/>
                                      </p:to>
                                    </p:set>
                                  </p:childTnLst>
                                </p:cTn>
                              </p:par>
                              <p:par>
                                <p:cTn id="23" presetID="10" presetClass="exit" presetSubtype="0" fill="hold" nodeType="withEffect">
                                  <p:stCondLst>
                                    <p:cond delay="500"/>
                                  </p:stCondLst>
                                  <p:childTnLst>
                                    <p:animEffect transition="out" filter="fade">
                                      <p:cBhvr>
                                        <p:cTn id="24" dur="500"/>
                                        <p:tgtEl>
                                          <p:spTgt spid="13">
                                            <p:txEl>
                                              <p:pRg st="2" end="2"/>
                                            </p:txEl>
                                          </p:spTgt>
                                        </p:tgtEl>
                                      </p:cBhvr>
                                    </p:animEffect>
                                    <p:set>
                                      <p:cBhvr>
                                        <p:cTn id="25" dur="1" fill="hold">
                                          <p:stCondLst>
                                            <p:cond delay="499"/>
                                          </p:stCondLst>
                                        </p:cTn>
                                        <p:tgtEl>
                                          <p:spTgt spid="13">
                                            <p:txEl>
                                              <p:pRg st="2" end="2"/>
                                            </p:txEl>
                                          </p:spTgt>
                                        </p:tgtEl>
                                        <p:attrNameLst>
                                          <p:attrName>style.visibility</p:attrName>
                                        </p:attrNameLst>
                                      </p:cBhvr>
                                      <p:to>
                                        <p:strVal val="hidden"/>
                                      </p:to>
                                    </p:set>
                                  </p:childTnLst>
                                </p:cTn>
                              </p:par>
                              <p:par>
                                <p:cTn id="26" presetID="10" presetClass="exit" presetSubtype="0" fill="hold" nodeType="withEffect">
                                  <p:stCondLst>
                                    <p:cond delay="500"/>
                                  </p:stCondLst>
                                  <p:childTnLst>
                                    <p:animEffect transition="out" filter="fade">
                                      <p:cBhvr>
                                        <p:cTn id="27" dur="500"/>
                                        <p:tgtEl>
                                          <p:spTgt spid="13">
                                            <p:txEl>
                                              <p:pRg st="3" end="3"/>
                                            </p:txEl>
                                          </p:spTgt>
                                        </p:tgtEl>
                                      </p:cBhvr>
                                    </p:animEffect>
                                    <p:set>
                                      <p:cBhvr>
                                        <p:cTn id="28" dur="1" fill="hold">
                                          <p:stCondLst>
                                            <p:cond delay="499"/>
                                          </p:stCondLst>
                                        </p:cTn>
                                        <p:tgtEl>
                                          <p:spTgt spid="13">
                                            <p:txEl>
                                              <p:pRg st="3" end="3"/>
                                            </p:txEl>
                                          </p:spTgt>
                                        </p:tgtEl>
                                        <p:attrNameLst>
                                          <p:attrName>style.visibility</p:attrName>
                                        </p:attrNameLst>
                                      </p:cBhvr>
                                      <p:to>
                                        <p:strVal val="hidden"/>
                                      </p:to>
                                    </p:set>
                                  </p:childTnLst>
                                </p:cTn>
                              </p:par>
                            </p:childTnLst>
                          </p:cTn>
                        </p:par>
                        <p:par>
                          <p:cTn id="29" fill="hold">
                            <p:stCondLst>
                              <p:cond delay="2500"/>
                            </p:stCondLst>
                            <p:childTnLst>
                              <p:par>
                                <p:cTn id="30" presetID="10" presetClass="entr" presetSubtype="0" fill="hold" nodeType="afterEffect">
                                  <p:stCondLst>
                                    <p:cond delay="0"/>
                                  </p:stCondLst>
                                  <p:childTnLst>
                                    <p:set>
                                      <p:cBhvr>
                                        <p:cTn id="31" dur="1" fill="hold">
                                          <p:stCondLst>
                                            <p:cond delay="0"/>
                                          </p:stCondLst>
                                        </p:cTn>
                                        <p:tgtEl>
                                          <p:spTgt spid="8">
                                            <p:txEl>
                                              <p:pRg st="0" end="0"/>
                                            </p:txEl>
                                          </p:spTgt>
                                        </p:tgtEl>
                                        <p:attrNameLst>
                                          <p:attrName>style.visibility</p:attrName>
                                        </p:attrNameLst>
                                      </p:cBhvr>
                                      <p:to>
                                        <p:strVal val="visible"/>
                                      </p:to>
                                    </p:set>
                                    <p:animEffect transition="in" filter="fade">
                                      <p:cBhvr>
                                        <p:cTn id="32" dur="200"/>
                                        <p:tgtEl>
                                          <p:spTgt spid="8">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9">
                                            <p:txEl>
                                              <p:pRg st="0" end="0"/>
                                            </p:txEl>
                                          </p:spTgt>
                                        </p:tgtEl>
                                        <p:attrNameLst>
                                          <p:attrName>style.visibility</p:attrName>
                                        </p:attrNameLst>
                                      </p:cBhvr>
                                      <p:to>
                                        <p:strVal val="visible"/>
                                      </p:to>
                                    </p:set>
                                    <p:animEffect transition="in" filter="fade">
                                      <p:cBhvr>
                                        <p:cTn id="37" dur="500"/>
                                        <p:tgtEl>
                                          <p:spTgt spid="9">
                                            <p:txEl>
                                              <p:pRg st="0" end="0"/>
                                            </p:txEl>
                                          </p:spTgt>
                                        </p:tgtEl>
                                      </p:cBhvr>
                                    </p:animEffect>
                                    <p:anim calcmode="lin" valueType="num">
                                      <p:cBhvr>
                                        <p:cTn id="38"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39"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40" fill="hold">
                            <p:stCondLst>
                              <p:cond delay="500"/>
                            </p:stCondLst>
                            <p:childTnLst>
                              <p:par>
                                <p:cTn id="41" presetID="10" presetClass="entr" presetSubtype="0" fill="hold" nodeType="afterEffect">
                                  <p:stCondLst>
                                    <p:cond delay="0"/>
                                  </p:stCondLst>
                                  <p:childTnLst>
                                    <p:set>
                                      <p:cBhvr>
                                        <p:cTn id="42" dur="1" fill="hold">
                                          <p:stCondLst>
                                            <p:cond delay="0"/>
                                          </p:stCondLst>
                                        </p:cTn>
                                        <p:tgtEl>
                                          <p:spTgt spid="10">
                                            <p:txEl>
                                              <p:pRg st="0" end="0"/>
                                            </p:txEl>
                                          </p:spTgt>
                                        </p:tgtEl>
                                        <p:attrNameLst>
                                          <p:attrName>style.visibility</p:attrName>
                                        </p:attrNameLst>
                                      </p:cBhvr>
                                      <p:to>
                                        <p:strVal val="visible"/>
                                      </p:to>
                                    </p:set>
                                    <p:animEffect transition="in" filter="fade">
                                      <p:cBhvr>
                                        <p:cTn id="43" dur="200"/>
                                        <p:tgtEl>
                                          <p:spTgt spid="10">
                                            <p:txEl>
                                              <p:pRg st="0" end="0"/>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nodeType="clickEffect">
                                  <p:stCondLst>
                                    <p:cond delay="0"/>
                                  </p:stCondLst>
                                  <p:childTnLst>
                                    <p:set>
                                      <p:cBhvr>
                                        <p:cTn id="47" dur="1" fill="hold">
                                          <p:stCondLst>
                                            <p:cond delay="0"/>
                                          </p:stCondLst>
                                        </p:cTn>
                                        <p:tgtEl>
                                          <p:spTgt spid="11">
                                            <p:txEl>
                                              <p:pRg st="0" end="0"/>
                                            </p:txEl>
                                          </p:spTgt>
                                        </p:tgtEl>
                                        <p:attrNameLst>
                                          <p:attrName>style.visibility</p:attrName>
                                        </p:attrNameLst>
                                      </p:cBhvr>
                                      <p:to>
                                        <p:strVal val="visible"/>
                                      </p:to>
                                    </p:set>
                                    <p:animEffect transition="in" filter="fade">
                                      <p:cBhvr>
                                        <p:cTn id="48" dur="500"/>
                                        <p:tgtEl>
                                          <p:spTgt spid="11">
                                            <p:txEl>
                                              <p:pRg st="0" end="0"/>
                                            </p:txEl>
                                          </p:spTgt>
                                        </p:tgtEl>
                                      </p:cBhvr>
                                    </p:animEffect>
                                    <p:anim calcmode="lin" valueType="num">
                                      <p:cBhvr>
                                        <p:cTn id="49" dur="5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50" dur="5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par>
                          <p:cTn id="51" fill="hold">
                            <p:stCondLst>
                              <p:cond delay="500"/>
                            </p:stCondLst>
                            <p:childTnLst>
                              <p:par>
                                <p:cTn id="52" presetID="10" presetClass="entr" presetSubtype="0" fill="hold" nodeType="afterEffect">
                                  <p:stCondLst>
                                    <p:cond delay="0"/>
                                  </p:stCondLst>
                                  <p:childTnLst>
                                    <p:set>
                                      <p:cBhvr>
                                        <p:cTn id="53" dur="1" fill="hold">
                                          <p:stCondLst>
                                            <p:cond delay="0"/>
                                          </p:stCondLst>
                                        </p:cTn>
                                        <p:tgtEl>
                                          <p:spTgt spid="12">
                                            <p:txEl>
                                              <p:pRg st="0" end="0"/>
                                            </p:txEl>
                                          </p:spTgt>
                                        </p:tgtEl>
                                        <p:attrNameLst>
                                          <p:attrName>style.visibility</p:attrName>
                                        </p:attrNameLst>
                                      </p:cBhvr>
                                      <p:to>
                                        <p:strVal val="visible"/>
                                      </p:to>
                                    </p:set>
                                    <p:animEffect transition="in" filter="fade">
                                      <p:cBhvr>
                                        <p:cTn id="54" dur="200"/>
                                        <p:tgtEl>
                                          <p:spTgt spid="1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Ambiente di Sviluppo e Tecnologie</a:t>
            </a:r>
          </a:p>
        </p:txBody>
      </p:sp>
      <p:sp>
        <p:nvSpPr>
          <p:cNvPr id="8" name="Segnaposto contenuto 2">
            <a:extLst>
              <a:ext uri="{FF2B5EF4-FFF2-40B4-BE49-F238E27FC236}">
                <a16:creationId xmlns:a16="http://schemas.microsoft.com/office/drawing/2014/main" id="{9D84FBFC-5E0C-44A0-BEDD-0D120D8B2887}"/>
              </a:ext>
            </a:extLst>
          </p:cNvPr>
          <p:cNvSpPr txBox="1">
            <a:spLocks/>
          </p:cNvSpPr>
          <p:nvPr/>
        </p:nvSpPr>
        <p:spPr>
          <a:xfrm>
            <a:off x="323528" y="1586146"/>
            <a:ext cx="7772400" cy="968017"/>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marL="68580" indent="0" algn="just">
              <a:buSzPct val="80000"/>
              <a:buNone/>
            </a:pPr>
            <a:r>
              <a:rPr lang="it-IT" sz="1800" dirty="0" err="1"/>
              <a:t>JavaFX</a:t>
            </a:r>
            <a:r>
              <a:rPr lang="it-IT" sz="1800" dirty="0"/>
              <a:t> è la libreria utilizzata per la costruzione e l’utilizzo dei componenti grafici, che vengono mostrati all’utente tramite l’interfaccia grafica e con cui è possibile interagire.</a:t>
            </a:r>
          </a:p>
        </p:txBody>
      </p:sp>
      <p:sp>
        <p:nvSpPr>
          <p:cNvPr id="9" name="Segnaposto contenuto 2">
            <a:extLst>
              <a:ext uri="{FF2B5EF4-FFF2-40B4-BE49-F238E27FC236}">
                <a16:creationId xmlns:a16="http://schemas.microsoft.com/office/drawing/2014/main" id="{EAF79B2A-C55B-41E9-AD43-2B7965CFC988}"/>
              </a:ext>
            </a:extLst>
          </p:cNvPr>
          <p:cNvSpPr txBox="1">
            <a:spLocks/>
          </p:cNvSpPr>
          <p:nvPr/>
        </p:nvSpPr>
        <p:spPr>
          <a:xfrm>
            <a:off x="33915" y="1211413"/>
            <a:ext cx="3446382" cy="49075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dirty="0" err="1"/>
              <a:t>JavaFX</a:t>
            </a:r>
            <a:r>
              <a:rPr lang="it-IT" sz="2000" dirty="0"/>
              <a:t> SDK (10.0.2)</a:t>
            </a:r>
          </a:p>
        </p:txBody>
      </p:sp>
      <p:sp>
        <p:nvSpPr>
          <p:cNvPr id="10" name="Segnaposto contenuto 2">
            <a:extLst>
              <a:ext uri="{FF2B5EF4-FFF2-40B4-BE49-F238E27FC236}">
                <a16:creationId xmlns:a16="http://schemas.microsoft.com/office/drawing/2014/main" id="{E1ED1840-27E4-475A-95C6-018DE53FC9CA}"/>
              </a:ext>
            </a:extLst>
          </p:cNvPr>
          <p:cNvSpPr txBox="1">
            <a:spLocks/>
          </p:cNvSpPr>
          <p:nvPr/>
        </p:nvSpPr>
        <p:spPr>
          <a:xfrm>
            <a:off x="322736" y="3239739"/>
            <a:ext cx="7772400" cy="693317"/>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marL="68580" indent="0" algn="just">
              <a:buSzPct val="80000"/>
              <a:buNone/>
            </a:pPr>
            <a:r>
              <a:rPr lang="it-IT" sz="1800" dirty="0" err="1"/>
              <a:t>JavaFX</a:t>
            </a:r>
            <a:r>
              <a:rPr lang="it-IT" sz="1800" dirty="0"/>
              <a:t> CSS è il linguaggio utilizzato per definire la formattazione dei componenti grafici realizzati con la libreria </a:t>
            </a:r>
            <a:r>
              <a:rPr lang="it-IT" sz="1800" dirty="0" err="1"/>
              <a:t>JavaFX</a:t>
            </a:r>
            <a:r>
              <a:rPr lang="it-IT" sz="1800" dirty="0"/>
              <a:t>.</a:t>
            </a:r>
          </a:p>
        </p:txBody>
      </p:sp>
      <p:sp>
        <p:nvSpPr>
          <p:cNvPr id="11" name="Segnaposto contenuto 2">
            <a:extLst>
              <a:ext uri="{FF2B5EF4-FFF2-40B4-BE49-F238E27FC236}">
                <a16:creationId xmlns:a16="http://schemas.microsoft.com/office/drawing/2014/main" id="{F934029E-C491-4DFD-AEB8-7508A42CE240}"/>
              </a:ext>
            </a:extLst>
          </p:cNvPr>
          <p:cNvSpPr txBox="1">
            <a:spLocks/>
          </p:cNvSpPr>
          <p:nvPr/>
        </p:nvSpPr>
        <p:spPr>
          <a:xfrm>
            <a:off x="-36512" y="2651573"/>
            <a:ext cx="3446382" cy="49075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dirty="0" err="1"/>
              <a:t>JavaFX</a:t>
            </a:r>
            <a:r>
              <a:rPr lang="it-IT" sz="2000" dirty="0"/>
              <a:t> CSS</a:t>
            </a:r>
          </a:p>
        </p:txBody>
      </p:sp>
      <p:sp>
        <p:nvSpPr>
          <p:cNvPr id="14" name="Segnaposto contenuto 2">
            <a:extLst>
              <a:ext uri="{FF2B5EF4-FFF2-40B4-BE49-F238E27FC236}">
                <a16:creationId xmlns:a16="http://schemas.microsoft.com/office/drawing/2014/main" id="{C4ADFF30-5137-4C1A-9731-B4CE18D75445}"/>
              </a:ext>
            </a:extLst>
          </p:cNvPr>
          <p:cNvSpPr txBox="1">
            <a:spLocks/>
          </p:cNvSpPr>
          <p:nvPr/>
        </p:nvSpPr>
        <p:spPr>
          <a:xfrm>
            <a:off x="323528" y="1586146"/>
            <a:ext cx="7772400" cy="1482814"/>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marL="68580" indent="0" algn="just">
              <a:buSzPct val="80000"/>
              <a:buNone/>
            </a:pPr>
            <a:r>
              <a:rPr lang="it-IT" sz="1800" dirty="0"/>
              <a:t>Come ambiente di sviluppo si è scelto </a:t>
            </a:r>
            <a:r>
              <a:rPr lang="it-IT" sz="1800" i="1" dirty="0"/>
              <a:t>Eclipse</a:t>
            </a:r>
            <a:r>
              <a:rPr lang="it-IT" sz="1800" dirty="0"/>
              <a:t> soprattutto per un fattore di comodità nella gestione e nell’organizzazione delle risorse del progetto. </a:t>
            </a:r>
            <a:r>
              <a:rPr lang="it-IT" sz="1800" i="1" dirty="0" err="1"/>
              <a:t>SceneBuilder</a:t>
            </a:r>
            <a:r>
              <a:rPr lang="it-IT" sz="1800" dirty="0"/>
              <a:t> semplifica il lavoro della parte grafica e la creazione delle varie </a:t>
            </a:r>
            <a:r>
              <a:rPr lang="it-IT" sz="1800" dirty="0" err="1"/>
              <a:t>View</a:t>
            </a:r>
            <a:r>
              <a:rPr lang="it-IT" sz="1800" dirty="0"/>
              <a:t> (file .</a:t>
            </a:r>
            <a:r>
              <a:rPr lang="it-IT" sz="1800" dirty="0" err="1"/>
              <a:t>fxml</a:t>
            </a:r>
            <a:r>
              <a:rPr lang="it-IT" sz="1800" dirty="0"/>
              <a:t>) dell’applicazione. I file così ottenuti vengono poi caricati direttamente nel codice Java.</a:t>
            </a:r>
          </a:p>
        </p:txBody>
      </p:sp>
      <p:sp>
        <p:nvSpPr>
          <p:cNvPr id="15" name="Segnaposto contenuto 2">
            <a:extLst>
              <a:ext uri="{FF2B5EF4-FFF2-40B4-BE49-F238E27FC236}">
                <a16:creationId xmlns:a16="http://schemas.microsoft.com/office/drawing/2014/main" id="{557C1E67-4D4A-458F-B480-192DEBD1D984}"/>
              </a:ext>
            </a:extLst>
          </p:cNvPr>
          <p:cNvSpPr txBox="1">
            <a:spLocks/>
          </p:cNvSpPr>
          <p:nvPr/>
        </p:nvSpPr>
        <p:spPr>
          <a:xfrm>
            <a:off x="0" y="3156982"/>
            <a:ext cx="3446382" cy="49075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dirty="0"/>
              <a:t>Java (JDK 10.0)</a:t>
            </a:r>
          </a:p>
        </p:txBody>
      </p:sp>
      <p:sp>
        <p:nvSpPr>
          <p:cNvPr id="16" name="Segnaposto contenuto 2">
            <a:extLst>
              <a:ext uri="{FF2B5EF4-FFF2-40B4-BE49-F238E27FC236}">
                <a16:creationId xmlns:a16="http://schemas.microsoft.com/office/drawing/2014/main" id="{57593DFA-AAF2-4C87-A727-D9996349EF73}"/>
              </a:ext>
            </a:extLst>
          </p:cNvPr>
          <p:cNvSpPr txBox="1">
            <a:spLocks/>
          </p:cNvSpPr>
          <p:nvPr/>
        </p:nvSpPr>
        <p:spPr>
          <a:xfrm>
            <a:off x="323528" y="3541103"/>
            <a:ext cx="7772400" cy="968017"/>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marL="68580" indent="0" algn="just">
              <a:buSzPct val="80000"/>
              <a:buNone/>
            </a:pPr>
            <a:r>
              <a:rPr lang="it-IT" sz="1800" dirty="0"/>
              <a:t>E’ il linguaggio orientato agli oggetti utilizzato per la scrittura del codice dell’applicazione. In particolare, la versione del </a:t>
            </a:r>
            <a:r>
              <a:rPr lang="it-IT" sz="1800" i="1" dirty="0"/>
              <a:t>Java Development Kit </a:t>
            </a:r>
            <a:r>
              <a:rPr lang="it-IT" sz="1800" dirty="0"/>
              <a:t>è la 10.0.2. Permette di compilare il codice sorgente scritto in linguaggio Java, in </a:t>
            </a:r>
            <a:r>
              <a:rPr lang="it-IT" sz="1800" dirty="0" err="1"/>
              <a:t>bytecode</a:t>
            </a:r>
            <a:r>
              <a:rPr lang="it-IT" sz="1800" dirty="0"/>
              <a:t>.</a:t>
            </a:r>
          </a:p>
        </p:txBody>
      </p:sp>
      <p:sp>
        <p:nvSpPr>
          <p:cNvPr id="17" name="Segnaposto contenuto 2">
            <a:extLst>
              <a:ext uri="{FF2B5EF4-FFF2-40B4-BE49-F238E27FC236}">
                <a16:creationId xmlns:a16="http://schemas.microsoft.com/office/drawing/2014/main" id="{B7C193A1-DB8D-4805-889E-4E92EA659429}"/>
              </a:ext>
            </a:extLst>
          </p:cNvPr>
          <p:cNvSpPr txBox="1">
            <a:spLocks/>
          </p:cNvSpPr>
          <p:nvPr/>
        </p:nvSpPr>
        <p:spPr>
          <a:xfrm>
            <a:off x="33915" y="4597142"/>
            <a:ext cx="3446382" cy="49075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dirty="0"/>
              <a:t>Java Virtual Machine (JVM)</a:t>
            </a:r>
          </a:p>
        </p:txBody>
      </p:sp>
      <p:sp>
        <p:nvSpPr>
          <p:cNvPr id="18" name="Segnaposto contenuto 2">
            <a:extLst>
              <a:ext uri="{FF2B5EF4-FFF2-40B4-BE49-F238E27FC236}">
                <a16:creationId xmlns:a16="http://schemas.microsoft.com/office/drawing/2014/main" id="{53DC6CFB-9841-4721-90BF-0830D7417335}"/>
              </a:ext>
            </a:extLst>
          </p:cNvPr>
          <p:cNvSpPr txBox="1">
            <a:spLocks/>
          </p:cNvSpPr>
          <p:nvPr/>
        </p:nvSpPr>
        <p:spPr>
          <a:xfrm>
            <a:off x="323528" y="4981263"/>
            <a:ext cx="7772400" cy="968017"/>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marL="68580" indent="0" algn="just">
              <a:buSzPct val="80000"/>
              <a:buNone/>
            </a:pPr>
            <a:r>
              <a:rPr lang="it-IT" sz="1800" dirty="0"/>
              <a:t>E’ l’ambiente di esecuzione delle applicazioni Java: esegue il codice del programma tradotto in </a:t>
            </a:r>
            <a:r>
              <a:rPr lang="it-IT" sz="1800" dirty="0" err="1"/>
              <a:t>bytecode</a:t>
            </a:r>
            <a:r>
              <a:rPr lang="it-IT" sz="1800" dirty="0"/>
              <a:t>, indipendentemente dall’architettura hardware su cui ci si trova.</a:t>
            </a:r>
          </a:p>
        </p:txBody>
      </p:sp>
      <p:sp>
        <p:nvSpPr>
          <p:cNvPr id="19" name="Segnaposto contenuto 2">
            <a:extLst>
              <a:ext uri="{FF2B5EF4-FFF2-40B4-BE49-F238E27FC236}">
                <a16:creationId xmlns:a16="http://schemas.microsoft.com/office/drawing/2014/main" id="{582D7228-BE4A-4137-95D7-405675F1E54D}"/>
              </a:ext>
            </a:extLst>
          </p:cNvPr>
          <p:cNvSpPr txBox="1">
            <a:spLocks/>
          </p:cNvSpPr>
          <p:nvPr/>
        </p:nvSpPr>
        <p:spPr>
          <a:xfrm>
            <a:off x="12319" y="1211413"/>
            <a:ext cx="3446382" cy="49075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dirty="0"/>
              <a:t>Eclipse e </a:t>
            </a:r>
            <a:r>
              <a:rPr lang="it-IT" sz="2000" dirty="0" err="1"/>
              <a:t>SceneBuilder</a:t>
            </a:r>
            <a:endParaRPr lang="it-IT" sz="2000" dirty="0"/>
          </a:p>
          <a:p>
            <a:pPr marL="68580" indent="0" algn="just">
              <a:buSzPct val="80000"/>
              <a:buNone/>
            </a:pPr>
            <a:endParaRPr lang="it-IT" sz="2000" dirty="0"/>
          </a:p>
        </p:txBody>
      </p:sp>
    </p:spTree>
    <p:extLst>
      <p:ext uri="{BB962C8B-B14F-4D97-AF65-F5344CB8AC3E}">
        <p14:creationId xmlns:p14="http://schemas.microsoft.com/office/powerpoint/2010/main" val="3149418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nodeType="withEffect">
                                  <p:stCondLst>
                                    <p:cond delay="0"/>
                                  </p:stCondLst>
                                  <p:childTnLst>
                                    <p:animEffect transition="out" filter="fade">
                                      <p:cBhvr>
                                        <p:cTn id="6" dur="500"/>
                                        <p:tgtEl>
                                          <p:spTgt spid="14">
                                            <p:txEl>
                                              <p:pRg st="0" end="0"/>
                                            </p:txEl>
                                          </p:spTgt>
                                        </p:tgtEl>
                                      </p:cBhvr>
                                    </p:animEffect>
                                    <p:set>
                                      <p:cBhvr>
                                        <p:cTn id="7" dur="1" fill="hold">
                                          <p:stCondLst>
                                            <p:cond delay="499"/>
                                          </p:stCondLst>
                                        </p:cTn>
                                        <p:tgtEl>
                                          <p:spTgt spid="14">
                                            <p:txEl>
                                              <p:pRg st="0" end="0"/>
                                            </p:txEl>
                                          </p:spTgt>
                                        </p:tgtEl>
                                        <p:attrNameLst>
                                          <p:attrName>style.visibility</p:attrName>
                                        </p:attrNameLst>
                                      </p:cBhvr>
                                      <p:to>
                                        <p:strVal val="hidden"/>
                                      </p:to>
                                    </p:set>
                                  </p:childTnLst>
                                </p:cTn>
                              </p:par>
                              <p:par>
                                <p:cTn id="8" presetID="10" presetClass="exit" presetSubtype="0" fill="hold" nodeType="withEffect">
                                  <p:stCondLst>
                                    <p:cond delay="0"/>
                                  </p:stCondLst>
                                  <p:childTnLst>
                                    <p:animEffect transition="out" filter="fade">
                                      <p:cBhvr>
                                        <p:cTn id="9" dur="500"/>
                                        <p:tgtEl>
                                          <p:spTgt spid="15">
                                            <p:txEl>
                                              <p:pRg st="0" end="0"/>
                                            </p:txEl>
                                          </p:spTgt>
                                        </p:tgtEl>
                                      </p:cBhvr>
                                    </p:animEffect>
                                    <p:set>
                                      <p:cBhvr>
                                        <p:cTn id="10" dur="1" fill="hold">
                                          <p:stCondLst>
                                            <p:cond delay="499"/>
                                          </p:stCondLst>
                                        </p:cTn>
                                        <p:tgtEl>
                                          <p:spTgt spid="15">
                                            <p:txEl>
                                              <p:pRg st="0" end="0"/>
                                            </p:txEl>
                                          </p:spTgt>
                                        </p:tgtEl>
                                        <p:attrNameLst>
                                          <p:attrName>style.visibility</p:attrName>
                                        </p:attrNameLst>
                                      </p:cBhvr>
                                      <p:to>
                                        <p:strVal val="hidden"/>
                                      </p:to>
                                    </p:set>
                                  </p:childTnLst>
                                </p:cTn>
                              </p:par>
                              <p:par>
                                <p:cTn id="11" presetID="10" presetClass="exit" presetSubtype="0" fill="hold" nodeType="withEffect">
                                  <p:stCondLst>
                                    <p:cond delay="0"/>
                                  </p:stCondLst>
                                  <p:childTnLst>
                                    <p:animEffect transition="out" filter="fade">
                                      <p:cBhvr>
                                        <p:cTn id="12" dur="500"/>
                                        <p:tgtEl>
                                          <p:spTgt spid="16">
                                            <p:txEl>
                                              <p:pRg st="0" end="0"/>
                                            </p:txEl>
                                          </p:spTgt>
                                        </p:tgtEl>
                                      </p:cBhvr>
                                    </p:animEffect>
                                    <p:set>
                                      <p:cBhvr>
                                        <p:cTn id="13" dur="1" fill="hold">
                                          <p:stCondLst>
                                            <p:cond delay="499"/>
                                          </p:stCondLst>
                                        </p:cTn>
                                        <p:tgtEl>
                                          <p:spTgt spid="16">
                                            <p:txEl>
                                              <p:pRg st="0" end="0"/>
                                            </p:txEl>
                                          </p:spTgt>
                                        </p:tgtEl>
                                        <p:attrNameLst>
                                          <p:attrName>style.visibility</p:attrName>
                                        </p:attrNameLst>
                                      </p:cBhvr>
                                      <p:to>
                                        <p:strVal val="hidden"/>
                                      </p:to>
                                    </p:set>
                                  </p:childTnLst>
                                </p:cTn>
                              </p:par>
                              <p:par>
                                <p:cTn id="14" presetID="10" presetClass="exit" presetSubtype="0" fill="hold" nodeType="withEffect">
                                  <p:stCondLst>
                                    <p:cond delay="0"/>
                                  </p:stCondLst>
                                  <p:childTnLst>
                                    <p:animEffect transition="out" filter="fade">
                                      <p:cBhvr>
                                        <p:cTn id="15" dur="500"/>
                                        <p:tgtEl>
                                          <p:spTgt spid="17">
                                            <p:txEl>
                                              <p:pRg st="0" end="0"/>
                                            </p:txEl>
                                          </p:spTgt>
                                        </p:tgtEl>
                                      </p:cBhvr>
                                    </p:animEffect>
                                    <p:set>
                                      <p:cBhvr>
                                        <p:cTn id="16" dur="1" fill="hold">
                                          <p:stCondLst>
                                            <p:cond delay="499"/>
                                          </p:stCondLst>
                                        </p:cTn>
                                        <p:tgtEl>
                                          <p:spTgt spid="17">
                                            <p:txEl>
                                              <p:pRg st="0" end="0"/>
                                            </p:txEl>
                                          </p:spTgt>
                                        </p:tgtEl>
                                        <p:attrNameLst>
                                          <p:attrName>style.visibility</p:attrName>
                                        </p:attrNameLst>
                                      </p:cBhvr>
                                      <p:to>
                                        <p:strVal val="hidden"/>
                                      </p:to>
                                    </p:set>
                                  </p:childTnLst>
                                </p:cTn>
                              </p:par>
                              <p:par>
                                <p:cTn id="17" presetID="10" presetClass="exit" presetSubtype="0" fill="hold" nodeType="withEffect">
                                  <p:stCondLst>
                                    <p:cond delay="0"/>
                                  </p:stCondLst>
                                  <p:childTnLst>
                                    <p:animEffect transition="out" filter="fade">
                                      <p:cBhvr>
                                        <p:cTn id="18" dur="500"/>
                                        <p:tgtEl>
                                          <p:spTgt spid="18">
                                            <p:txEl>
                                              <p:pRg st="0" end="0"/>
                                            </p:txEl>
                                          </p:spTgt>
                                        </p:tgtEl>
                                      </p:cBhvr>
                                    </p:animEffect>
                                    <p:set>
                                      <p:cBhvr>
                                        <p:cTn id="19" dur="1" fill="hold">
                                          <p:stCondLst>
                                            <p:cond delay="499"/>
                                          </p:stCondLst>
                                        </p:cTn>
                                        <p:tgtEl>
                                          <p:spTgt spid="18">
                                            <p:txEl>
                                              <p:pRg st="0" end="0"/>
                                            </p:txEl>
                                          </p:spTgt>
                                        </p:tgtEl>
                                        <p:attrNameLst>
                                          <p:attrName>style.visibility</p:attrName>
                                        </p:attrNameLst>
                                      </p:cBhvr>
                                      <p:to>
                                        <p:strVal val="hidden"/>
                                      </p:to>
                                    </p:set>
                                  </p:childTnLst>
                                </p:cTn>
                              </p:par>
                              <p:par>
                                <p:cTn id="20" presetID="10" presetClass="exit" presetSubtype="0" fill="hold" nodeType="withEffect">
                                  <p:stCondLst>
                                    <p:cond delay="0"/>
                                  </p:stCondLst>
                                  <p:childTnLst>
                                    <p:animEffect transition="out" filter="fade">
                                      <p:cBhvr>
                                        <p:cTn id="21" dur="500"/>
                                        <p:tgtEl>
                                          <p:spTgt spid="19">
                                            <p:txEl>
                                              <p:pRg st="0" end="0"/>
                                            </p:txEl>
                                          </p:spTgt>
                                        </p:tgtEl>
                                      </p:cBhvr>
                                    </p:animEffect>
                                    <p:set>
                                      <p:cBhvr>
                                        <p:cTn id="22" dur="1" fill="hold">
                                          <p:stCondLst>
                                            <p:cond delay="499"/>
                                          </p:stCondLst>
                                        </p:cTn>
                                        <p:tgtEl>
                                          <p:spTgt spid="19">
                                            <p:txEl>
                                              <p:pRg st="0" end="0"/>
                                            </p:txEl>
                                          </p:spTgt>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nodeType="clickEffect">
                                  <p:stCondLst>
                                    <p:cond delay="0"/>
                                  </p:stCondLst>
                                  <p:childTnLst>
                                    <p:set>
                                      <p:cBhvr>
                                        <p:cTn id="26" dur="1" fill="hold">
                                          <p:stCondLst>
                                            <p:cond delay="0"/>
                                          </p:stCondLst>
                                        </p:cTn>
                                        <p:tgtEl>
                                          <p:spTgt spid="9">
                                            <p:txEl>
                                              <p:pRg st="0" end="0"/>
                                            </p:txEl>
                                          </p:spTgt>
                                        </p:tgtEl>
                                        <p:attrNameLst>
                                          <p:attrName>style.visibility</p:attrName>
                                        </p:attrNameLst>
                                      </p:cBhvr>
                                      <p:to>
                                        <p:strVal val="visible"/>
                                      </p:to>
                                    </p:set>
                                    <p:animEffect transition="in" filter="fade">
                                      <p:cBhvr>
                                        <p:cTn id="27" dur="500"/>
                                        <p:tgtEl>
                                          <p:spTgt spid="9">
                                            <p:txEl>
                                              <p:pRg st="0" end="0"/>
                                            </p:txEl>
                                          </p:spTgt>
                                        </p:tgtEl>
                                      </p:cBhvr>
                                    </p:animEffect>
                                    <p:anim calcmode="lin" valueType="num">
                                      <p:cBhvr>
                                        <p:cTn id="28"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29"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30" fill="hold">
                            <p:stCondLst>
                              <p:cond delay="500"/>
                            </p:stCondLst>
                            <p:childTnLst>
                              <p:par>
                                <p:cTn id="31" presetID="10" presetClass="entr" presetSubtype="0" fill="hold" grpId="0" nodeType="after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200"/>
                                        <p:tgtEl>
                                          <p:spTgt spid="8"/>
                                        </p:tgtEl>
                                      </p:cBhvr>
                                    </p:animEffect>
                                  </p:childTnLst>
                                </p:cTn>
                              </p:par>
                            </p:childTnLst>
                          </p:cTn>
                        </p:par>
                      </p:childTnLst>
                    </p:cTn>
                  </p:par>
                  <p:par>
                    <p:cTn id="34" fill="hold">
                      <p:stCondLst>
                        <p:cond delay="indefinite"/>
                      </p:stCondLst>
                      <p:childTnLst>
                        <p:par>
                          <p:cTn id="35" fill="hold">
                            <p:stCondLst>
                              <p:cond delay="0"/>
                            </p:stCondLst>
                            <p:childTnLst>
                              <p:par>
                                <p:cTn id="36" presetID="42" presetClass="entr" presetSubtype="0" fill="hold" grpId="0" nodeType="click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fade">
                                      <p:cBhvr>
                                        <p:cTn id="38" dur="500"/>
                                        <p:tgtEl>
                                          <p:spTgt spid="11"/>
                                        </p:tgtEl>
                                      </p:cBhvr>
                                    </p:animEffect>
                                    <p:anim calcmode="lin" valueType="num">
                                      <p:cBhvr>
                                        <p:cTn id="39" dur="500" fill="hold"/>
                                        <p:tgtEl>
                                          <p:spTgt spid="11"/>
                                        </p:tgtEl>
                                        <p:attrNameLst>
                                          <p:attrName>ppt_x</p:attrName>
                                        </p:attrNameLst>
                                      </p:cBhvr>
                                      <p:tavLst>
                                        <p:tav tm="0">
                                          <p:val>
                                            <p:strVal val="#ppt_x"/>
                                          </p:val>
                                        </p:tav>
                                        <p:tav tm="100000">
                                          <p:val>
                                            <p:strVal val="#ppt_x"/>
                                          </p:val>
                                        </p:tav>
                                      </p:tavLst>
                                    </p:anim>
                                    <p:anim calcmode="lin" valueType="num">
                                      <p:cBhvr>
                                        <p:cTn id="40" dur="500" fill="hold"/>
                                        <p:tgtEl>
                                          <p:spTgt spid="11"/>
                                        </p:tgtEl>
                                        <p:attrNameLst>
                                          <p:attrName>ppt_y</p:attrName>
                                        </p:attrNameLst>
                                      </p:cBhvr>
                                      <p:tavLst>
                                        <p:tav tm="0">
                                          <p:val>
                                            <p:strVal val="#ppt_y+.1"/>
                                          </p:val>
                                        </p:tav>
                                        <p:tav tm="100000">
                                          <p:val>
                                            <p:strVal val="#ppt_y"/>
                                          </p:val>
                                        </p:tav>
                                      </p:tavLst>
                                    </p:anim>
                                  </p:childTnLst>
                                </p:cTn>
                              </p:par>
                            </p:childTnLst>
                          </p:cTn>
                        </p:par>
                        <p:par>
                          <p:cTn id="41" fill="hold">
                            <p:stCondLst>
                              <p:cond delay="500"/>
                            </p:stCondLst>
                            <p:childTnLst>
                              <p:par>
                                <p:cTn id="42" presetID="10" presetClass="entr" presetSubtype="0" fill="hold" nodeType="afterEffect">
                                  <p:stCondLst>
                                    <p:cond delay="0"/>
                                  </p:stCondLst>
                                  <p:childTnLst>
                                    <p:set>
                                      <p:cBhvr>
                                        <p:cTn id="43" dur="1" fill="hold">
                                          <p:stCondLst>
                                            <p:cond delay="0"/>
                                          </p:stCondLst>
                                        </p:cTn>
                                        <p:tgtEl>
                                          <p:spTgt spid="10">
                                            <p:txEl>
                                              <p:pRg st="0" end="0"/>
                                            </p:txEl>
                                          </p:spTgt>
                                        </p:tgtEl>
                                        <p:attrNameLst>
                                          <p:attrName>style.visibility</p:attrName>
                                        </p:attrNameLst>
                                      </p:cBhvr>
                                      <p:to>
                                        <p:strVal val="visible"/>
                                      </p:to>
                                    </p:set>
                                    <p:animEffect transition="in" filter="fade">
                                      <p:cBhvr>
                                        <p:cTn id="44" dur="2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Revisione e Testing</a:t>
            </a:r>
          </a:p>
        </p:txBody>
      </p:sp>
      <p:sp>
        <p:nvSpPr>
          <p:cNvPr id="8" name="Segnaposto contenuto 2">
            <a:extLst>
              <a:ext uri="{FF2B5EF4-FFF2-40B4-BE49-F238E27FC236}">
                <a16:creationId xmlns:a16="http://schemas.microsoft.com/office/drawing/2014/main" id="{0EE6F9A1-C030-4242-A0CE-8843B65654FA}"/>
              </a:ext>
            </a:extLst>
          </p:cNvPr>
          <p:cNvSpPr txBox="1">
            <a:spLocks/>
          </p:cNvSpPr>
          <p:nvPr/>
        </p:nvSpPr>
        <p:spPr>
          <a:xfrm>
            <a:off x="2298100" y="1124744"/>
            <a:ext cx="4547795" cy="4938454"/>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marL="68580" indent="0" algn="just">
              <a:buSzPct val="80000"/>
              <a:buNone/>
            </a:pPr>
            <a:r>
              <a:rPr lang="it-IT" sz="1800" dirty="0"/>
              <a:t>L'applicazione realizzata è suddivisa in molteplici moduli come previsto nel documento di progetto, la modularità è risultata utile sia per lo sviluppo in sé che per il testing. Oltre a un primo collaudo generale finalizzato alla verifica del funzionamento di costruttori e della correttezza dei parametri che era stato indicato nel documento abbiamo effettuato ulteriori test atti a verificare il corretto funzionamento dei singoli metodi e dei vari oggetti grafici interattivi, a tal fine ogni componente identificato da un'interfaccia grafica è stato fatto eseguire singolarmente tramite funzioni </a:t>
            </a:r>
            <a:r>
              <a:rPr lang="it-IT" sz="1800" dirty="0" err="1"/>
              <a:t>main</a:t>
            </a:r>
            <a:r>
              <a:rPr lang="it-IT" sz="1800" dirty="0"/>
              <a:t> locali.</a:t>
            </a:r>
          </a:p>
        </p:txBody>
      </p:sp>
      <p:pic>
        <p:nvPicPr>
          <p:cNvPr id="6" name="Immagine 5" descr="Immagine che contiene persona, donna, tenendo, racchetta&#10;&#10;Descrizione generata automaticamente">
            <a:extLst>
              <a:ext uri="{FF2B5EF4-FFF2-40B4-BE49-F238E27FC236}">
                <a16:creationId xmlns:a16="http://schemas.microsoft.com/office/drawing/2014/main" id="{622DA60B-535A-4F4F-A9B4-5D81004205CB}"/>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1239414" y="1932472"/>
            <a:ext cx="3553006" cy="4938454"/>
          </a:xfrm>
          <a:prstGeom prst="rect">
            <a:avLst/>
          </a:prstGeom>
        </p:spPr>
      </p:pic>
      <p:pic>
        <p:nvPicPr>
          <p:cNvPr id="9" name="Immagine 8" descr="Immagine che contiene persona, giallo, uomo, tenendo&#10;&#10;Descrizione generata automaticamente">
            <a:extLst>
              <a:ext uri="{FF2B5EF4-FFF2-40B4-BE49-F238E27FC236}">
                <a16:creationId xmlns:a16="http://schemas.microsoft.com/office/drawing/2014/main" id="{8A006633-77AB-48B0-96EB-5AD61FAEB4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6296" y="1687509"/>
            <a:ext cx="3703488" cy="5170491"/>
          </a:xfrm>
          <a:prstGeom prst="rect">
            <a:avLst/>
          </a:prstGeom>
        </p:spPr>
      </p:pic>
    </p:spTree>
    <p:extLst>
      <p:ext uri="{BB962C8B-B14F-4D97-AF65-F5344CB8AC3E}">
        <p14:creationId xmlns:p14="http://schemas.microsoft.com/office/powerpoint/2010/main" val="2828293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anim calcmode="lin" valueType="num">
                                      <p:cBhvr>
                                        <p:cTn id="8" dur="500" fill="hold"/>
                                        <p:tgtEl>
                                          <p:spTgt spid="6"/>
                                        </p:tgtEl>
                                        <p:attrNameLst>
                                          <p:attrName>ppt_x</p:attrName>
                                        </p:attrNameLst>
                                      </p:cBhvr>
                                      <p:tavLst>
                                        <p:tav tm="0">
                                          <p:val>
                                            <p:strVal val="#ppt_x"/>
                                          </p:val>
                                        </p:tav>
                                        <p:tav tm="100000">
                                          <p:val>
                                            <p:strVal val="#ppt_x"/>
                                          </p:val>
                                        </p:tav>
                                      </p:tavLst>
                                    </p:anim>
                                    <p:anim calcmode="lin" valueType="num">
                                      <p:cBhvr>
                                        <p:cTn id="9" dur="5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anim calcmode="lin" valueType="num">
                                      <p:cBhvr>
                                        <p:cTn id="13" dur="500" fill="hold"/>
                                        <p:tgtEl>
                                          <p:spTgt spid="9"/>
                                        </p:tgtEl>
                                        <p:attrNameLst>
                                          <p:attrName>ppt_x</p:attrName>
                                        </p:attrNameLst>
                                      </p:cBhvr>
                                      <p:tavLst>
                                        <p:tav tm="0">
                                          <p:val>
                                            <p:strVal val="#ppt_x"/>
                                          </p:val>
                                        </p:tav>
                                        <p:tav tm="100000">
                                          <p:val>
                                            <p:strVal val="#ppt_x"/>
                                          </p:val>
                                        </p:tav>
                                      </p:tavLst>
                                    </p:anim>
                                    <p:anim calcmode="lin" valueType="num">
                                      <p:cBhvr>
                                        <p:cTn id="14" dur="5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8">
                                            <p:txEl>
                                              <p:pRg st="0" end="0"/>
                                            </p:txEl>
                                          </p:spTgt>
                                        </p:tgtEl>
                                        <p:attrNameLst>
                                          <p:attrName>style.visibility</p:attrName>
                                        </p:attrNameLst>
                                      </p:cBhvr>
                                      <p:to>
                                        <p:strVal val="visible"/>
                                      </p:to>
                                    </p:set>
                                    <p:animEffect transition="in" filter="fade">
                                      <p:cBhvr>
                                        <p:cTn id="24"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Conclusione</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1239414" y="1932472"/>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6296" y="1687509"/>
            <a:ext cx="3703488" cy="5170491"/>
          </a:xfrm>
          <a:prstGeom prst="rect">
            <a:avLst/>
          </a:prstGeom>
        </p:spPr>
      </p:pic>
      <p:sp>
        <p:nvSpPr>
          <p:cNvPr id="8" name="Segnaposto contenuto 2">
            <a:extLst>
              <a:ext uri="{FF2B5EF4-FFF2-40B4-BE49-F238E27FC236}">
                <a16:creationId xmlns:a16="http://schemas.microsoft.com/office/drawing/2014/main" id="{0EE6F9A1-C030-4242-A0CE-8843B65654FA}"/>
              </a:ext>
            </a:extLst>
          </p:cNvPr>
          <p:cNvSpPr txBox="1">
            <a:spLocks/>
          </p:cNvSpPr>
          <p:nvPr/>
        </p:nvSpPr>
        <p:spPr>
          <a:xfrm>
            <a:off x="1691680" y="1119080"/>
            <a:ext cx="5688632" cy="5622288"/>
          </a:xfrm>
          <a:prstGeom prst="rect">
            <a:avLst/>
          </a:prstGeom>
        </p:spPr>
        <p:txBody>
          <a:bodyPr>
            <a:normAutofit lnSpcReduction="10000"/>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dirty="0"/>
              <a:t>Cluedo è un’applicazione semplice e facile da utilizzare, che rispetta pienamente i requisiti forniti dal committente.</a:t>
            </a:r>
          </a:p>
          <a:p>
            <a:pPr algn="just">
              <a:buSzPct val="80000"/>
              <a:buFont typeface="Wingdings" pitchFamily="2" charset="2"/>
              <a:buChar char="q"/>
            </a:pPr>
            <a:r>
              <a:rPr lang="it-IT" sz="2000" dirty="0"/>
              <a:t>Il prototipo mostra una versione base dell’applicativo e permette di: </a:t>
            </a:r>
          </a:p>
          <a:p>
            <a:pPr lvl="1" algn="just">
              <a:buSzPct val="80000"/>
              <a:buFont typeface="Wingdings" pitchFamily="2" charset="2"/>
              <a:buChar char="q"/>
            </a:pPr>
            <a:r>
              <a:rPr lang="it-IT" sz="1800" dirty="0"/>
              <a:t>navigare liberamente all’interno del Menu;</a:t>
            </a:r>
          </a:p>
          <a:p>
            <a:pPr lvl="1" algn="just">
              <a:buSzPct val="80000"/>
              <a:buFont typeface="Wingdings" pitchFamily="2" charset="2"/>
              <a:buChar char="q"/>
            </a:pPr>
            <a:r>
              <a:rPr lang="it-IT" sz="1800" dirty="0"/>
              <a:t>accedere alle funzionalità offline (modificare le impostazioni, visualizzare le regole ed accedere al tutorial);</a:t>
            </a:r>
          </a:p>
          <a:p>
            <a:pPr lvl="1" algn="just">
              <a:buSzPct val="80000"/>
              <a:buFont typeface="Wingdings" pitchFamily="2" charset="2"/>
              <a:buChar char="q"/>
            </a:pPr>
            <a:r>
              <a:rPr lang="it-IT" sz="1800" dirty="0"/>
              <a:t>giocare una partita in modalità Giocatore Singolo, contro avversari virtuali;</a:t>
            </a:r>
          </a:p>
          <a:p>
            <a:pPr lvl="1" algn="just">
              <a:buSzPct val="80000"/>
              <a:buFont typeface="Wingdings" pitchFamily="2" charset="2"/>
              <a:buChar char="q"/>
            </a:pPr>
            <a:r>
              <a:rPr lang="it-IT" sz="1800" dirty="0"/>
              <a:t>visualizzare ed interagire coi log.</a:t>
            </a:r>
          </a:p>
          <a:p>
            <a:pPr algn="just">
              <a:buSzPct val="80000"/>
              <a:buFont typeface="Wingdings" pitchFamily="2" charset="2"/>
              <a:buChar char="q"/>
            </a:pPr>
            <a:r>
              <a:rPr lang="it-IT" sz="2000" dirty="0"/>
              <a:t>Sviluppi futuri</a:t>
            </a:r>
            <a:endParaRPr lang="it-IT" sz="1600" dirty="0"/>
          </a:p>
          <a:p>
            <a:pPr lvl="1" algn="just">
              <a:buSzPct val="80000"/>
              <a:buFont typeface="Wingdings" pitchFamily="2" charset="2"/>
              <a:buChar char="q"/>
            </a:pPr>
            <a:r>
              <a:rPr lang="it-IT" sz="1800" dirty="0"/>
              <a:t>modalità multigiocatore;</a:t>
            </a:r>
          </a:p>
          <a:p>
            <a:pPr lvl="1" algn="just">
              <a:buSzPct val="80000"/>
              <a:buFont typeface="Wingdings" pitchFamily="2" charset="2"/>
              <a:buChar char="q"/>
            </a:pPr>
            <a:r>
              <a:rPr lang="it-IT" sz="1800" dirty="0"/>
              <a:t>possibilità di scegliere la difficoltà degli avversari virtuali;</a:t>
            </a:r>
          </a:p>
          <a:p>
            <a:pPr lvl="1" algn="just">
              <a:buSzPct val="80000"/>
              <a:buFont typeface="Wingdings" pitchFamily="2" charset="2"/>
              <a:buChar char="q"/>
            </a:pPr>
            <a:r>
              <a:rPr lang="it-IT" sz="1800" dirty="0"/>
              <a:t>aggiunta di un sistema di punteggio con classifica;</a:t>
            </a:r>
          </a:p>
          <a:p>
            <a:pPr lvl="1" algn="just">
              <a:buSzPct val="80000"/>
              <a:buFont typeface="Wingdings" pitchFamily="2" charset="2"/>
              <a:buChar char="q"/>
            </a:pPr>
            <a:r>
              <a:rPr lang="it-IT" sz="1800" dirty="0"/>
              <a:t>Sviluppo di una versione per browser web (con compatibilità multipiattaforma).</a:t>
            </a:r>
          </a:p>
        </p:txBody>
      </p:sp>
    </p:spTree>
    <p:extLst>
      <p:ext uri="{BB962C8B-B14F-4D97-AF65-F5344CB8AC3E}">
        <p14:creationId xmlns:p14="http://schemas.microsoft.com/office/powerpoint/2010/main" val="12681118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anim calcmode="lin" valueType="num">
                                      <p:cBhvr>
                                        <p:cTn id="8"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1" end="1"/>
                                            </p:txEl>
                                          </p:spTgt>
                                        </p:tgtEl>
                                        <p:attrNameLst>
                                          <p:attrName>style.visibility</p:attrName>
                                        </p:attrNameLst>
                                      </p:cBhvr>
                                      <p:to>
                                        <p:strVal val="visible"/>
                                      </p:to>
                                    </p:set>
                                    <p:animEffect transition="in" filter="fade">
                                      <p:cBhvr>
                                        <p:cTn id="14" dur="500"/>
                                        <p:tgtEl>
                                          <p:spTgt spid="8">
                                            <p:txEl>
                                              <p:pRg st="1" end="1"/>
                                            </p:txEl>
                                          </p:spTgt>
                                        </p:tgtEl>
                                      </p:cBhvr>
                                    </p:animEffect>
                                    <p:anim calcmode="lin" valueType="num">
                                      <p:cBhvr>
                                        <p:cTn id="15"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par>
                          <p:cTn id="17" fill="hold">
                            <p:stCondLst>
                              <p:cond delay="500"/>
                            </p:stCondLst>
                            <p:childTnLst>
                              <p:par>
                                <p:cTn id="18" presetID="10" presetClass="entr" presetSubtype="0" fill="hold" nodeType="afterEffect">
                                  <p:stCondLst>
                                    <p:cond delay="0"/>
                                  </p:stCondLst>
                                  <p:childTnLst>
                                    <p:set>
                                      <p:cBhvr>
                                        <p:cTn id="19" dur="1" fill="hold">
                                          <p:stCondLst>
                                            <p:cond delay="0"/>
                                          </p:stCondLst>
                                        </p:cTn>
                                        <p:tgtEl>
                                          <p:spTgt spid="8">
                                            <p:txEl>
                                              <p:pRg st="2" end="2"/>
                                            </p:txEl>
                                          </p:spTgt>
                                        </p:tgtEl>
                                        <p:attrNameLst>
                                          <p:attrName>style.visibility</p:attrName>
                                        </p:attrNameLst>
                                      </p:cBhvr>
                                      <p:to>
                                        <p:strVal val="visible"/>
                                      </p:to>
                                    </p:set>
                                    <p:animEffect transition="in" filter="fade">
                                      <p:cBhvr>
                                        <p:cTn id="20" dur="500"/>
                                        <p:tgtEl>
                                          <p:spTgt spid="8">
                                            <p:txEl>
                                              <p:pRg st="2" end="2"/>
                                            </p:txEl>
                                          </p:spTgt>
                                        </p:tgtEl>
                                      </p:cBhvr>
                                    </p:animEffect>
                                  </p:childTnLst>
                                </p:cTn>
                              </p:par>
                              <p:par>
                                <p:cTn id="21" presetID="10" presetClass="entr" presetSubtype="0" fill="hold" nodeType="withEffect">
                                  <p:stCondLst>
                                    <p:cond delay="0"/>
                                  </p:stCondLst>
                                  <p:childTnLst>
                                    <p:set>
                                      <p:cBhvr>
                                        <p:cTn id="22" dur="1" fill="hold">
                                          <p:stCondLst>
                                            <p:cond delay="0"/>
                                          </p:stCondLst>
                                        </p:cTn>
                                        <p:tgtEl>
                                          <p:spTgt spid="8">
                                            <p:txEl>
                                              <p:pRg st="3" end="3"/>
                                            </p:txEl>
                                          </p:spTgt>
                                        </p:tgtEl>
                                        <p:attrNameLst>
                                          <p:attrName>style.visibility</p:attrName>
                                        </p:attrNameLst>
                                      </p:cBhvr>
                                      <p:to>
                                        <p:strVal val="visible"/>
                                      </p:to>
                                    </p:set>
                                    <p:animEffect transition="in" filter="fade">
                                      <p:cBhvr>
                                        <p:cTn id="23" dur="500"/>
                                        <p:tgtEl>
                                          <p:spTgt spid="8">
                                            <p:txEl>
                                              <p:pRg st="3" end="3"/>
                                            </p:txEl>
                                          </p:spTgt>
                                        </p:tgtEl>
                                      </p:cBhvr>
                                    </p:animEffect>
                                  </p:childTnLst>
                                </p:cTn>
                              </p:par>
                              <p:par>
                                <p:cTn id="24" presetID="10" presetClass="entr" presetSubtype="0" fill="hold" nodeType="withEffect">
                                  <p:stCondLst>
                                    <p:cond delay="0"/>
                                  </p:stCondLst>
                                  <p:childTnLst>
                                    <p:set>
                                      <p:cBhvr>
                                        <p:cTn id="25" dur="1" fill="hold">
                                          <p:stCondLst>
                                            <p:cond delay="0"/>
                                          </p:stCondLst>
                                        </p:cTn>
                                        <p:tgtEl>
                                          <p:spTgt spid="8">
                                            <p:txEl>
                                              <p:pRg st="4" end="4"/>
                                            </p:txEl>
                                          </p:spTgt>
                                        </p:tgtEl>
                                        <p:attrNameLst>
                                          <p:attrName>style.visibility</p:attrName>
                                        </p:attrNameLst>
                                      </p:cBhvr>
                                      <p:to>
                                        <p:strVal val="visible"/>
                                      </p:to>
                                    </p:set>
                                    <p:animEffect transition="in" filter="fade">
                                      <p:cBhvr>
                                        <p:cTn id="26" dur="500"/>
                                        <p:tgtEl>
                                          <p:spTgt spid="8">
                                            <p:txEl>
                                              <p:pRg st="4" end="4"/>
                                            </p:txEl>
                                          </p:spTgt>
                                        </p:tgtEl>
                                      </p:cBhvr>
                                    </p:animEffect>
                                  </p:childTnLst>
                                </p:cTn>
                              </p:par>
                              <p:par>
                                <p:cTn id="27" presetID="10" presetClass="entr" presetSubtype="0" fill="hold" nodeType="withEffect">
                                  <p:stCondLst>
                                    <p:cond delay="0"/>
                                  </p:stCondLst>
                                  <p:childTnLst>
                                    <p:set>
                                      <p:cBhvr>
                                        <p:cTn id="28" dur="1" fill="hold">
                                          <p:stCondLst>
                                            <p:cond delay="0"/>
                                          </p:stCondLst>
                                        </p:cTn>
                                        <p:tgtEl>
                                          <p:spTgt spid="8">
                                            <p:txEl>
                                              <p:pRg st="5" end="5"/>
                                            </p:txEl>
                                          </p:spTgt>
                                        </p:tgtEl>
                                        <p:attrNameLst>
                                          <p:attrName>style.visibility</p:attrName>
                                        </p:attrNameLst>
                                      </p:cBhvr>
                                      <p:to>
                                        <p:strVal val="visible"/>
                                      </p:to>
                                    </p:set>
                                    <p:animEffect transition="in" filter="fade">
                                      <p:cBhvr>
                                        <p:cTn id="29" dur="500"/>
                                        <p:tgtEl>
                                          <p:spTgt spid="8">
                                            <p:txEl>
                                              <p:pRg st="5" end="5"/>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8">
                                            <p:txEl>
                                              <p:pRg st="6" end="6"/>
                                            </p:txEl>
                                          </p:spTgt>
                                        </p:tgtEl>
                                        <p:attrNameLst>
                                          <p:attrName>style.visibility</p:attrName>
                                        </p:attrNameLst>
                                      </p:cBhvr>
                                      <p:to>
                                        <p:strVal val="visible"/>
                                      </p:to>
                                    </p:set>
                                    <p:animEffect transition="in" filter="fade">
                                      <p:cBhvr>
                                        <p:cTn id="34" dur="500"/>
                                        <p:tgtEl>
                                          <p:spTgt spid="8">
                                            <p:txEl>
                                              <p:pRg st="6" end="6"/>
                                            </p:txEl>
                                          </p:spTgt>
                                        </p:tgtEl>
                                      </p:cBhvr>
                                    </p:animEffect>
                                    <p:anim calcmode="lin" valueType="num">
                                      <p:cBhvr>
                                        <p:cTn id="35" dur="500" fill="hold"/>
                                        <p:tgtEl>
                                          <p:spTgt spid="8">
                                            <p:txEl>
                                              <p:pRg st="6" end="6"/>
                                            </p:txEl>
                                          </p:spTgt>
                                        </p:tgtEl>
                                        <p:attrNameLst>
                                          <p:attrName>ppt_x</p:attrName>
                                        </p:attrNameLst>
                                      </p:cBhvr>
                                      <p:tavLst>
                                        <p:tav tm="0">
                                          <p:val>
                                            <p:strVal val="#ppt_x"/>
                                          </p:val>
                                        </p:tav>
                                        <p:tav tm="100000">
                                          <p:val>
                                            <p:strVal val="#ppt_x"/>
                                          </p:val>
                                        </p:tav>
                                      </p:tavLst>
                                    </p:anim>
                                    <p:anim calcmode="lin" valueType="num">
                                      <p:cBhvr>
                                        <p:cTn id="36" dur="500" fill="hold"/>
                                        <p:tgtEl>
                                          <p:spTgt spid="8">
                                            <p:txEl>
                                              <p:pRg st="6" end="6"/>
                                            </p:txEl>
                                          </p:spTgt>
                                        </p:tgtEl>
                                        <p:attrNameLst>
                                          <p:attrName>ppt_y</p:attrName>
                                        </p:attrNameLst>
                                      </p:cBhvr>
                                      <p:tavLst>
                                        <p:tav tm="0">
                                          <p:val>
                                            <p:strVal val="#ppt_y+.1"/>
                                          </p:val>
                                        </p:tav>
                                        <p:tav tm="100000">
                                          <p:val>
                                            <p:strVal val="#ppt_y"/>
                                          </p:val>
                                        </p:tav>
                                      </p:tavLst>
                                    </p:anim>
                                  </p:childTnLst>
                                </p:cTn>
                              </p:par>
                            </p:childTnLst>
                          </p:cTn>
                        </p:par>
                        <p:par>
                          <p:cTn id="37" fill="hold">
                            <p:stCondLst>
                              <p:cond delay="500"/>
                            </p:stCondLst>
                            <p:childTnLst>
                              <p:par>
                                <p:cTn id="38" presetID="10" presetClass="entr" presetSubtype="0" fill="hold" nodeType="afterEffect">
                                  <p:stCondLst>
                                    <p:cond delay="0"/>
                                  </p:stCondLst>
                                  <p:childTnLst>
                                    <p:set>
                                      <p:cBhvr>
                                        <p:cTn id="39" dur="1" fill="hold">
                                          <p:stCondLst>
                                            <p:cond delay="0"/>
                                          </p:stCondLst>
                                        </p:cTn>
                                        <p:tgtEl>
                                          <p:spTgt spid="8">
                                            <p:txEl>
                                              <p:pRg st="7" end="7"/>
                                            </p:txEl>
                                          </p:spTgt>
                                        </p:tgtEl>
                                        <p:attrNameLst>
                                          <p:attrName>style.visibility</p:attrName>
                                        </p:attrNameLst>
                                      </p:cBhvr>
                                      <p:to>
                                        <p:strVal val="visible"/>
                                      </p:to>
                                    </p:set>
                                    <p:animEffect transition="in" filter="fade">
                                      <p:cBhvr>
                                        <p:cTn id="40" dur="500"/>
                                        <p:tgtEl>
                                          <p:spTgt spid="8">
                                            <p:txEl>
                                              <p:pRg st="7" end="7"/>
                                            </p:txEl>
                                          </p:spTgt>
                                        </p:tgtEl>
                                      </p:cBhvr>
                                    </p:animEffect>
                                  </p:childTnLst>
                                </p:cTn>
                              </p:par>
                              <p:par>
                                <p:cTn id="41" presetID="10" presetClass="entr" presetSubtype="0" fill="hold" nodeType="withEffect">
                                  <p:stCondLst>
                                    <p:cond delay="0"/>
                                  </p:stCondLst>
                                  <p:childTnLst>
                                    <p:set>
                                      <p:cBhvr>
                                        <p:cTn id="42" dur="1" fill="hold">
                                          <p:stCondLst>
                                            <p:cond delay="0"/>
                                          </p:stCondLst>
                                        </p:cTn>
                                        <p:tgtEl>
                                          <p:spTgt spid="8">
                                            <p:txEl>
                                              <p:pRg st="8" end="8"/>
                                            </p:txEl>
                                          </p:spTgt>
                                        </p:tgtEl>
                                        <p:attrNameLst>
                                          <p:attrName>style.visibility</p:attrName>
                                        </p:attrNameLst>
                                      </p:cBhvr>
                                      <p:to>
                                        <p:strVal val="visible"/>
                                      </p:to>
                                    </p:set>
                                    <p:animEffect transition="in" filter="fade">
                                      <p:cBhvr>
                                        <p:cTn id="43" dur="500"/>
                                        <p:tgtEl>
                                          <p:spTgt spid="8">
                                            <p:txEl>
                                              <p:pRg st="8" end="8"/>
                                            </p:txEl>
                                          </p:spTgt>
                                        </p:tgtEl>
                                      </p:cBhvr>
                                    </p:animEffect>
                                  </p:childTnLst>
                                </p:cTn>
                              </p:par>
                              <p:par>
                                <p:cTn id="44" presetID="10" presetClass="entr" presetSubtype="0" fill="hold" nodeType="withEffect">
                                  <p:stCondLst>
                                    <p:cond delay="0"/>
                                  </p:stCondLst>
                                  <p:childTnLst>
                                    <p:set>
                                      <p:cBhvr>
                                        <p:cTn id="45" dur="1" fill="hold">
                                          <p:stCondLst>
                                            <p:cond delay="0"/>
                                          </p:stCondLst>
                                        </p:cTn>
                                        <p:tgtEl>
                                          <p:spTgt spid="8">
                                            <p:txEl>
                                              <p:pRg st="9" end="9"/>
                                            </p:txEl>
                                          </p:spTgt>
                                        </p:tgtEl>
                                        <p:attrNameLst>
                                          <p:attrName>style.visibility</p:attrName>
                                        </p:attrNameLst>
                                      </p:cBhvr>
                                      <p:to>
                                        <p:strVal val="visible"/>
                                      </p:to>
                                    </p:set>
                                    <p:animEffect transition="in" filter="fade">
                                      <p:cBhvr>
                                        <p:cTn id="46" dur="500"/>
                                        <p:tgtEl>
                                          <p:spTgt spid="8">
                                            <p:txEl>
                                              <p:pRg st="9" end="9"/>
                                            </p:txEl>
                                          </p:spTgt>
                                        </p:tgtEl>
                                      </p:cBhvr>
                                    </p:animEffect>
                                  </p:childTnLst>
                                </p:cTn>
                              </p:par>
                              <p:par>
                                <p:cTn id="47" presetID="10" presetClass="entr" presetSubtype="0" fill="hold" nodeType="withEffect">
                                  <p:stCondLst>
                                    <p:cond delay="0"/>
                                  </p:stCondLst>
                                  <p:childTnLst>
                                    <p:set>
                                      <p:cBhvr>
                                        <p:cTn id="48" dur="1" fill="hold">
                                          <p:stCondLst>
                                            <p:cond delay="0"/>
                                          </p:stCondLst>
                                        </p:cTn>
                                        <p:tgtEl>
                                          <p:spTgt spid="8">
                                            <p:txEl>
                                              <p:pRg st="10" end="10"/>
                                            </p:txEl>
                                          </p:spTgt>
                                        </p:tgtEl>
                                        <p:attrNameLst>
                                          <p:attrName>style.visibility</p:attrName>
                                        </p:attrNameLst>
                                      </p:cBhvr>
                                      <p:to>
                                        <p:strVal val="visible"/>
                                      </p:to>
                                    </p:set>
                                    <p:animEffect transition="in" filter="fade">
                                      <p:cBhvr>
                                        <p:cTn id="49" dur="500"/>
                                        <p:tgtEl>
                                          <p:spTgt spid="8">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magine 8" descr="Immagine che contiene persona, giallo, uomo, tenendo&#10;&#10;Descrizione generata automaticamente">
            <a:extLst>
              <a:ext uri="{FF2B5EF4-FFF2-40B4-BE49-F238E27FC236}">
                <a16:creationId xmlns:a16="http://schemas.microsoft.com/office/drawing/2014/main" id="{8A006633-77AB-48B0-96EB-5AD61FAEB4A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36296" y="1687509"/>
            <a:ext cx="3703488" cy="5170491"/>
          </a:xfrm>
          <a:prstGeom prst="rect">
            <a:avLst/>
          </a:prstGeom>
        </p:spPr>
      </p:pic>
      <p:sp>
        <p:nvSpPr>
          <p:cNvPr id="10" name="Titolo 1">
            <a:extLst>
              <a:ext uri="{FF2B5EF4-FFF2-40B4-BE49-F238E27FC236}">
                <a16:creationId xmlns:a16="http://schemas.microsoft.com/office/drawing/2014/main" id="{1968A6C7-36C1-4F86-BFEC-7349B602890E}"/>
              </a:ext>
            </a:extLst>
          </p:cNvPr>
          <p:cNvSpPr txBox="1">
            <a:spLocks/>
          </p:cNvSpPr>
          <p:nvPr/>
        </p:nvSpPr>
        <p:spPr>
          <a:xfrm>
            <a:off x="685800" y="2971800"/>
            <a:ext cx="7772400" cy="914400"/>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4800" dirty="0">
                <a:latin typeface="Microsoft PhagsPa" pitchFamily="34" charset="0"/>
              </a:rPr>
              <a:t>Buona visione!</a:t>
            </a:r>
            <a:endParaRPr lang="it-IT" dirty="0">
              <a:latin typeface="Microsoft PhagsPa" pitchFamily="34" charset="0"/>
            </a:endParaRPr>
          </a:p>
        </p:txBody>
      </p:sp>
      <p:pic>
        <p:nvPicPr>
          <p:cNvPr id="12" name="Immagine 11" descr="Immagine che contiene persona, donna, tenendo, racchetta&#10;&#10;Descrizione generata automaticamente">
            <a:extLst>
              <a:ext uri="{FF2B5EF4-FFF2-40B4-BE49-F238E27FC236}">
                <a16:creationId xmlns:a16="http://schemas.microsoft.com/office/drawing/2014/main" id="{1887AF99-4111-4A25-830A-78399F10321D}"/>
              </a:ext>
            </a:extLst>
          </p:cNvPr>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1239414" y="1932472"/>
            <a:ext cx="3553006" cy="4938454"/>
          </a:xfrm>
          <a:prstGeom prst="rect">
            <a:avLst/>
          </a:prstGeom>
        </p:spPr>
      </p:pic>
    </p:spTree>
    <p:extLst>
      <p:ext uri="{BB962C8B-B14F-4D97-AF65-F5344CB8AC3E}">
        <p14:creationId xmlns:p14="http://schemas.microsoft.com/office/powerpoint/2010/main" val="30008163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withEffect">
                                  <p:stCondLst>
                                    <p:cond delay="0"/>
                                  </p:stCondLst>
                                  <p:childTnLst>
                                    <p:animMotion origin="layout" path="M 0 3.33333E-6 L -0.14722 0.00301 " pathEditMode="relative" rAng="0" ptsTypes="AA">
                                      <p:cBhvr>
                                        <p:cTn id="6" dur="2000" fill="hold"/>
                                        <p:tgtEl>
                                          <p:spTgt spid="9"/>
                                        </p:tgtEl>
                                        <p:attrNameLst>
                                          <p:attrName>ppt_x</p:attrName>
                                          <p:attrName>ppt_y</p:attrName>
                                        </p:attrNameLst>
                                      </p:cBhvr>
                                      <p:rCtr x="-7361" y="139"/>
                                    </p:animMotion>
                                  </p:childTnLst>
                                </p:cTn>
                              </p:par>
                              <p:par>
                                <p:cTn id="7" presetID="42" presetClass="path" presetSubtype="0" accel="50000" decel="50000" fill="hold" nodeType="withEffect">
                                  <p:stCondLst>
                                    <p:cond delay="0"/>
                                  </p:stCondLst>
                                  <p:childTnLst>
                                    <p:animMotion origin="layout" path="M -5.55556E-7 3.33333E-6 L 0.15 0.00532 " pathEditMode="relative" rAng="0" ptsTypes="AA">
                                      <p:cBhvr>
                                        <p:cTn id="8" dur="2000" fill="hold"/>
                                        <p:tgtEl>
                                          <p:spTgt spid="12"/>
                                        </p:tgtEl>
                                        <p:attrNameLst>
                                          <p:attrName>ppt_x</p:attrName>
                                          <p:attrName>ppt_y</p:attrName>
                                        </p:attrNameLst>
                                      </p:cBhvr>
                                      <p:rCtr x="7500" y="255"/>
                                    </p:animMotion>
                                  </p:childTnLst>
                                </p:cTn>
                              </p:par>
                            </p:childTnLst>
                          </p:cTn>
                        </p:par>
                        <p:par>
                          <p:cTn id="9" fill="hold">
                            <p:stCondLst>
                              <p:cond delay="2000"/>
                            </p:stCondLst>
                            <p:childTnLst>
                              <p:par>
                                <p:cTn id="10" presetID="8" presetClass="entr" presetSubtype="16"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diamond(in)">
                                      <p:cBhvr>
                                        <p:cTn id="12"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159208" y="1988840"/>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40942" y="1687509"/>
            <a:ext cx="3703488" cy="5170491"/>
          </a:xfrm>
          <a:prstGeom prst="rect">
            <a:avLst/>
          </a:prstGeom>
        </p:spPr>
      </p:pic>
      <p:pic>
        <p:nvPicPr>
          <p:cNvPr id="4" name="Immagine 3" descr="Immagine che contiene esterni, fotografia, cibo, sfocato&#10;&#10;Descrizione generata automaticamente">
            <a:extLst>
              <a:ext uri="{FF2B5EF4-FFF2-40B4-BE49-F238E27FC236}">
                <a16:creationId xmlns:a16="http://schemas.microsoft.com/office/drawing/2014/main" id="{65F5D552-141B-42E1-A947-C13ADDF6A2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99792" y="1340768"/>
            <a:ext cx="3980472" cy="3756670"/>
          </a:xfrm>
          <a:prstGeom prst="rect">
            <a:avLst/>
          </a:prstGeom>
        </p:spPr>
      </p:pic>
      <p:sp>
        <p:nvSpPr>
          <p:cNvPr id="11" name="Fumetto: rettangolo con angoli arrotondati 10">
            <a:extLst>
              <a:ext uri="{FF2B5EF4-FFF2-40B4-BE49-F238E27FC236}">
                <a16:creationId xmlns:a16="http://schemas.microsoft.com/office/drawing/2014/main" id="{958A034B-CDBD-4F31-B8D3-995FF14B1167}"/>
              </a:ext>
            </a:extLst>
          </p:cNvPr>
          <p:cNvSpPr/>
          <p:nvPr/>
        </p:nvSpPr>
        <p:spPr>
          <a:xfrm>
            <a:off x="3001599" y="2222366"/>
            <a:ext cx="3703488" cy="576064"/>
          </a:xfrm>
          <a:prstGeom prst="wedgeRoundRectCallout">
            <a:avLst>
              <a:gd name="adj1" fmla="val 53593"/>
              <a:gd name="adj2" fmla="val 44502"/>
              <a:gd name="adj3" fmla="val 1666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b="1" dirty="0">
                <a:solidFill>
                  <a:schemeClr val="bg1"/>
                </a:solidFill>
              </a:rPr>
              <a:t>Professor Patella…</a:t>
            </a:r>
          </a:p>
        </p:txBody>
      </p:sp>
      <p:sp>
        <p:nvSpPr>
          <p:cNvPr id="12" name="Fumetto: rettangolo con angoli arrotondati 11">
            <a:extLst>
              <a:ext uri="{FF2B5EF4-FFF2-40B4-BE49-F238E27FC236}">
                <a16:creationId xmlns:a16="http://schemas.microsoft.com/office/drawing/2014/main" id="{0E7A1C7E-BB7B-4D0B-8283-445CA416DCCA}"/>
              </a:ext>
            </a:extLst>
          </p:cNvPr>
          <p:cNvSpPr/>
          <p:nvPr/>
        </p:nvSpPr>
        <p:spPr>
          <a:xfrm>
            <a:off x="3001599" y="2222366"/>
            <a:ext cx="3703488" cy="576064"/>
          </a:xfrm>
          <a:prstGeom prst="wedgeRoundRectCallout">
            <a:avLst>
              <a:gd name="adj1" fmla="val 53593"/>
              <a:gd name="adj2" fmla="val 44502"/>
              <a:gd name="adj3" fmla="val 16667"/>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b="1" dirty="0">
                <a:solidFill>
                  <a:schemeClr val="bg1"/>
                </a:solidFill>
              </a:rPr>
              <a:t>Non mi sento molto bene…</a:t>
            </a:r>
          </a:p>
        </p:txBody>
      </p:sp>
      <p:sp>
        <p:nvSpPr>
          <p:cNvPr id="13" name="Titolo 1">
            <a:extLst>
              <a:ext uri="{FF2B5EF4-FFF2-40B4-BE49-F238E27FC236}">
                <a16:creationId xmlns:a16="http://schemas.microsoft.com/office/drawing/2014/main" id="{7162023D-6E94-4AC9-811F-423D4C361E48}"/>
              </a:ext>
            </a:extLst>
          </p:cNvPr>
          <p:cNvSpPr txBox="1">
            <a:spLocks/>
          </p:cNvSpPr>
          <p:nvPr/>
        </p:nvSpPr>
        <p:spPr>
          <a:xfrm>
            <a:off x="685800" y="2971800"/>
            <a:ext cx="7772400" cy="914400"/>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4800" dirty="0">
                <a:latin typeface="Microsoft PhagsPa" pitchFamily="34" charset="0"/>
              </a:rPr>
              <a:t>Buona visione!</a:t>
            </a:r>
            <a:endParaRPr lang="it-IT" dirty="0">
              <a:latin typeface="Microsoft PhagsPa" pitchFamily="34" charset="0"/>
            </a:endParaRPr>
          </a:p>
        </p:txBody>
      </p:sp>
    </p:spTree>
    <p:extLst>
      <p:ext uri="{BB962C8B-B14F-4D97-AF65-F5344CB8AC3E}">
        <p14:creationId xmlns:p14="http://schemas.microsoft.com/office/powerpoint/2010/main" val="2545874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par>
                          <p:cTn id="7" fill="hold">
                            <p:stCondLst>
                              <p:cond delay="0"/>
                            </p:stCondLst>
                            <p:childTnLst>
                              <p:par>
                                <p:cTn id="8" presetID="10" presetClass="exit" presetSubtype="0" fill="hold" nodeType="afterEffect">
                                  <p:stCondLst>
                                    <p:cond delay="1300"/>
                                  </p:stCondLst>
                                  <p:childTnLst>
                                    <p:animEffect transition="out" filter="fade">
                                      <p:cBhvr>
                                        <p:cTn id="9" dur="500"/>
                                        <p:tgtEl>
                                          <p:spTgt spid="4"/>
                                        </p:tgtEl>
                                      </p:cBhvr>
                                    </p:animEffect>
                                    <p:set>
                                      <p:cBhvr>
                                        <p:cTn id="10" dur="1" fill="hold">
                                          <p:stCondLst>
                                            <p:cond delay="499"/>
                                          </p:stCondLst>
                                        </p:cTn>
                                        <p:tgtEl>
                                          <p:spTgt spid="4"/>
                                        </p:tgtEl>
                                        <p:attrNameLst>
                                          <p:attrName>style.visibility</p:attrName>
                                        </p:attrNameLst>
                                      </p:cBhvr>
                                      <p:to>
                                        <p:strVal val="hidden"/>
                                      </p:to>
                                    </p:set>
                                  </p:childTnLst>
                                </p:cTn>
                              </p:par>
                            </p:childTnLst>
                          </p:cTn>
                        </p:par>
                        <p:par>
                          <p:cTn id="11" fill="hold">
                            <p:stCondLst>
                              <p:cond delay="1800"/>
                            </p:stCondLst>
                            <p:childTnLst>
                              <p:par>
                                <p:cTn id="12" presetID="9" presetClass="exit" presetSubtype="0" fill="hold" nodeType="afterEffect">
                                  <p:stCondLst>
                                    <p:cond delay="700"/>
                                  </p:stCondLst>
                                  <p:childTnLst>
                                    <p:animEffect transition="out" filter="dissolve">
                                      <p:cBhvr>
                                        <p:cTn id="13" dur="1000"/>
                                        <p:tgtEl>
                                          <p:spTgt spid="5"/>
                                        </p:tgtEl>
                                      </p:cBhvr>
                                    </p:animEffect>
                                    <p:set>
                                      <p:cBhvr>
                                        <p:cTn id="14" dur="1" fill="hold">
                                          <p:stCondLst>
                                            <p:cond delay="999"/>
                                          </p:stCondLst>
                                        </p:cTn>
                                        <p:tgtEl>
                                          <p:spTgt spid="5"/>
                                        </p:tgtEl>
                                        <p:attrNameLst>
                                          <p:attrName>style.visibility</p:attrName>
                                        </p:attrNameLst>
                                      </p:cBhvr>
                                      <p:to>
                                        <p:strVal val="hidden"/>
                                      </p:to>
                                    </p:set>
                                  </p:childTnLst>
                                </p:cTn>
                              </p:par>
                            </p:childTnLst>
                          </p:cTn>
                        </p:par>
                        <p:par>
                          <p:cTn id="15" fill="hold">
                            <p:stCondLst>
                              <p:cond delay="3500"/>
                            </p:stCondLst>
                            <p:childTnLst>
                              <p:par>
                                <p:cTn id="16" presetID="10" presetClass="entr" presetSubtype="0"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100"/>
                                        <p:tgtEl>
                                          <p:spTgt spid="11"/>
                                        </p:tgtEl>
                                      </p:cBhvr>
                                    </p:animEffect>
                                  </p:childTnLst>
                                </p:cTn>
                              </p:par>
                            </p:childTnLst>
                          </p:cTn>
                        </p:par>
                        <p:par>
                          <p:cTn id="19" fill="hold">
                            <p:stCondLst>
                              <p:cond delay="3600"/>
                            </p:stCondLst>
                            <p:childTnLst>
                              <p:par>
                                <p:cTn id="20" presetID="10" presetClass="entr" presetSubtype="0" fill="hold" grpId="0" nodeType="afterEffect">
                                  <p:stCondLst>
                                    <p:cond delay="120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100"/>
                                        <p:tgtEl>
                                          <p:spTgt spid="12"/>
                                        </p:tgtEl>
                                      </p:cBhvr>
                                    </p:animEffect>
                                  </p:childTnLst>
                                </p:cTn>
                              </p:par>
                              <p:par>
                                <p:cTn id="23" presetID="1" presetClass="exit" presetSubtype="0" fill="hold" grpId="1" nodeType="withEffect">
                                  <p:stCondLst>
                                    <p:cond delay="1400"/>
                                  </p:stCondLst>
                                  <p:childTnLst>
                                    <p:set>
                                      <p:cBhvr>
                                        <p:cTn id="24" dur="1" fill="hold">
                                          <p:stCondLst>
                                            <p:cond delay="0"/>
                                          </p:stCondLst>
                                        </p:cTn>
                                        <p:tgtEl>
                                          <p:spTgt spid="11"/>
                                        </p:tgtEl>
                                        <p:attrNameLst>
                                          <p:attrName>style.visibility</p:attrName>
                                        </p:attrNameLst>
                                      </p:cBhvr>
                                      <p:to>
                                        <p:strVal val="hidden"/>
                                      </p:to>
                                    </p:set>
                                  </p:childTnLst>
                                </p:cTn>
                              </p:par>
                            </p:childTnLst>
                          </p:cTn>
                        </p:par>
                        <p:par>
                          <p:cTn id="25" fill="hold">
                            <p:stCondLst>
                              <p:cond delay="5000"/>
                            </p:stCondLst>
                            <p:childTnLst>
                              <p:par>
                                <p:cTn id="26" presetID="1" presetClass="exit" presetSubtype="0" fill="hold" grpId="1" nodeType="afterEffect">
                                  <p:stCondLst>
                                    <p:cond delay="1000"/>
                                  </p:stCondLst>
                                  <p:childTnLst>
                                    <p:set>
                                      <p:cBhvr>
                                        <p:cTn id="27" dur="1" fill="hold">
                                          <p:stCondLst>
                                            <p:cond delay="0"/>
                                          </p:stCondLst>
                                        </p:cTn>
                                        <p:tgtEl>
                                          <p:spTgt spid="12"/>
                                        </p:tgtEl>
                                        <p:attrNameLst>
                                          <p:attrName>style.visibility</p:attrName>
                                        </p:attrNameLst>
                                      </p:cBhvr>
                                      <p:to>
                                        <p:strVal val="hidden"/>
                                      </p:to>
                                    </p:set>
                                  </p:childTnLst>
                                </p:cTn>
                              </p:par>
                            </p:childTnLst>
                          </p:cTn>
                        </p:par>
                        <p:par>
                          <p:cTn id="28" fill="hold">
                            <p:stCondLst>
                              <p:cond delay="6000"/>
                            </p:stCondLst>
                            <p:childTnLst>
                              <p:par>
                                <p:cTn id="29" presetID="9" presetClass="exit" presetSubtype="0" fill="hold" nodeType="afterEffect">
                                  <p:stCondLst>
                                    <p:cond delay="0"/>
                                  </p:stCondLst>
                                  <p:childTnLst>
                                    <p:animEffect transition="out" filter="dissolve">
                                      <p:cBhvr>
                                        <p:cTn id="30" dur="1000"/>
                                        <p:tgtEl>
                                          <p:spTgt spid="7"/>
                                        </p:tgtEl>
                                      </p:cBhvr>
                                    </p:animEffect>
                                    <p:set>
                                      <p:cBhvr>
                                        <p:cTn id="31" dur="1" fill="hold">
                                          <p:stCondLst>
                                            <p:cond delay="999"/>
                                          </p:stCondLst>
                                        </p:cTn>
                                        <p:tgtEl>
                                          <p:spTgt spid="7"/>
                                        </p:tgtEl>
                                        <p:attrNameLst>
                                          <p:attrName>style.visibility</p:attrName>
                                        </p:attrNameLst>
                                      </p:cBhvr>
                                      <p:to>
                                        <p:strVal val="hidden"/>
                                      </p:to>
                                    </p:set>
                                  </p:childTnLst>
                                </p:cTn>
                              </p:par>
                            </p:childTnLst>
                          </p:cTn>
                        </p:par>
                        <p:par>
                          <p:cTn id="32" fill="hold">
                            <p:stCondLst>
                              <p:cond delay="7000"/>
                            </p:stCondLst>
                            <p:childTnLst>
                              <p:par>
                                <p:cTn id="33" presetID="8" presetClass="entr" presetSubtype="16"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diamond(in)">
                                      <p:cBhvr>
                                        <p:cTn id="35" dur="10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2" grpId="0" animBg="1"/>
      <p:bldP spid="12" grpId="1" animBg="1"/>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Cos’è Cluedo?</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8" name="Segnaposto contenuto 2">
            <a:extLst>
              <a:ext uri="{FF2B5EF4-FFF2-40B4-BE49-F238E27FC236}">
                <a16:creationId xmlns:a16="http://schemas.microsoft.com/office/drawing/2014/main" id="{0EE6F9A1-C030-4242-A0CE-8843B65654FA}"/>
              </a:ext>
            </a:extLst>
          </p:cNvPr>
          <p:cNvSpPr txBox="1">
            <a:spLocks/>
          </p:cNvSpPr>
          <p:nvPr/>
        </p:nvSpPr>
        <p:spPr>
          <a:xfrm>
            <a:off x="2676490" y="1196753"/>
            <a:ext cx="3791015" cy="2808312"/>
          </a:xfrm>
          <a:prstGeom prst="rect">
            <a:avLst/>
          </a:prstGeom>
        </p:spPr>
        <p:txBody>
          <a:bodyPr>
            <a:norm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SzPct val="80000"/>
              <a:buFont typeface="Wingdings" pitchFamily="2" charset="2"/>
              <a:buChar char="q"/>
            </a:pPr>
            <a:r>
              <a:rPr lang="it-IT" sz="2000" dirty="0"/>
              <a:t>Applicativo dell’omonimo </a:t>
            </a:r>
            <a:r>
              <a:rPr lang="it-IT" sz="2000" i="1" dirty="0"/>
              <a:t>gioco da tavolo</a:t>
            </a:r>
          </a:p>
          <a:p>
            <a:pPr>
              <a:buSzPct val="80000"/>
              <a:buFont typeface="Wingdings" pitchFamily="2" charset="2"/>
              <a:buChar char="q"/>
            </a:pPr>
            <a:r>
              <a:rPr lang="it-IT" sz="2000" dirty="0"/>
              <a:t>Permette di effettuare partite in </a:t>
            </a:r>
            <a:r>
              <a:rPr lang="it-IT" sz="2000" i="1" dirty="0"/>
              <a:t>Giocatore Singolo </a:t>
            </a:r>
            <a:r>
              <a:rPr lang="it-IT" sz="2000" dirty="0"/>
              <a:t>(offline) e </a:t>
            </a:r>
            <a:r>
              <a:rPr lang="it-IT" sz="2000" i="1" dirty="0"/>
              <a:t>Multigiocatore</a:t>
            </a:r>
            <a:r>
              <a:rPr lang="it-IT" sz="2000" dirty="0"/>
              <a:t> (online)</a:t>
            </a:r>
            <a:endParaRPr lang="it-IT" sz="2000" i="1" dirty="0"/>
          </a:p>
          <a:p>
            <a:pPr>
              <a:buSzPct val="80000"/>
              <a:buFont typeface="Wingdings" pitchFamily="2" charset="2"/>
              <a:buChar char="q"/>
            </a:pPr>
            <a:r>
              <a:rPr lang="it-IT" sz="2000" dirty="0"/>
              <a:t>Offre agli utenti un’esperienza di gioco </a:t>
            </a:r>
            <a:r>
              <a:rPr lang="it-IT" sz="2000" i="1" dirty="0"/>
              <a:t>avvincente</a:t>
            </a:r>
            <a:r>
              <a:rPr lang="it-IT" sz="2000" dirty="0"/>
              <a:t> ed </a:t>
            </a:r>
            <a:r>
              <a:rPr lang="it-IT" sz="2000" i="1" dirty="0"/>
              <a:t>equilibrata</a:t>
            </a:r>
          </a:p>
          <a:p>
            <a:pPr>
              <a:buSzPct val="80000"/>
              <a:buFont typeface="Wingdings" pitchFamily="2" charset="2"/>
              <a:buChar char="q"/>
            </a:pPr>
            <a:endParaRPr lang="it-IT" sz="2000" i="1" dirty="0"/>
          </a:p>
        </p:txBody>
      </p:sp>
    </p:spTree>
    <p:extLst>
      <p:ext uri="{BB962C8B-B14F-4D97-AF65-F5344CB8AC3E}">
        <p14:creationId xmlns:p14="http://schemas.microsoft.com/office/powerpoint/2010/main" val="1812664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anim calcmode="lin" valueType="num">
                                      <p:cBhvr>
                                        <p:cTn id="8"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1" end="1"/>
                                            </p:txEl>
                                          </p:spTgt>
                                        </p:tgtEl>
                                        <p:attrNameLst>
                                          <p:attrName>style.visibility</p:attrName>
                                        </p:attrNameLst>
                                      </p:cBhvr>
                                      <p:to>
                                        <p:strVal val="visible"/>
                                      </p:to>
                                    </p:set>
                                    <p:animEffect transition="in" filter="fade">
                                      <p:cBhvr>
                                        <p:cTn id="14" dur="500"/>
                                        <p:tgtEl>
                                          <p:spTgt spid="8">
                                            <p:txEl>
                                              <p:pRg st="1" end="1"/>
                                            </p:txEl>
                                          </p:spTgt>
                                        </p:tgtEl>
                                      </p:cBhvr>
                                    </p:animEffect>
                                    <p:anim calcmode="lin" valueType="num">
                                      <p:cBhvr>
                                        <p:cTn id="15"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animEffect transition="in" filter="fade">
                                      <p:cBhvr>
                                        <p:cTn id="21" dur="500"/>
                                        <p:tgtEl>
                                          <p:spTgt spid="8">
                                            <p:txEl>
                                              <p:pRg st="2" end="2"/>
                                            </p:txEl>
                                          </p:spTgt>
                                        </p:tgtEl>
                                      </p:cBhvr>
                                    </p:animEffect>
                                    <p:anim calcmode="lin" valueType="num">
                                      <p:cBhvr>
                                        <p:cTn id="22"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Punti focali</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3141842" y="1124744"/>
            <a:ext cx="2860311" cy="3096344"/>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SzPct val="80000"/>
              <a:buFont typeface="Wingdings" pitchFamily="2" charset="2"/>
              <a:buChar char="q"/>
            </a:pPr>
            <a:r>
              <a:rPr lang="it-IT" sz="2000" dirty="0"/>
              <a:t>Obiettivi e requisiti</a:t>
            </a:r>
          </a:p>
          <a:p>
            <a:pPr>
              <a:buSzPct val="80000"/>
              <a:buFont typeface="Wingdings" pitchFamily="2" charset="2"/>
              <a:buChar char="q"/>
            </a:pPr>
            <a:r>
              <a:rPr lang="it-IT" sz="2000" dirty="0"/>
              <a:t>Pattern architetturali</a:t>
            </a:r>
          </a:p>
          <a:p>
            <a:pPr>
              <a:buSzPct val="80000"/>
              <a:buFont typeface="Wingdings" pitchFamily="2" charset="2"/>
              <a:buChar char="q"/>
            </a:pPr>
            <a:r>
              <a:rPr lang="it-IT" sz="2000" dirty="0"/>
              <a:t>Principi di design</a:t>
            </a:r>
          </a:p>
          <a:p>
            <a:pPr>
              <a:buSzPct val="80000"/>
              <a:buFont typeface="Wingdings" pitchFamily="2" charset="2"/>
              <a:buChar char="q"/>
            </a:pPr>
            <a:r>
              <a:rPr lang="it-IT" sz="2000" dirty="0"/>
              <a:t>Pattern di design</a:t>
            </a:r>
          </a:p>
          <a:p>
            <a:pPr>
              <a:buSzPct val="80000"/>
              <a:buFont typeface="Wingdings" pitchFamily="2" charset="2"/>
              <a:buChar char="q"/>
            </a:pPr>
            <a:r>
              <a:rPr lang="it-IT" sz="2000" dirty="0"/>
              <a:t>Ambiente di sviluppo e tecnologie</a:t>
            </a:r>
          </a:p>
          <a:p>
            <a:pPr>
              <a:buSzPct val="80000"/>
              <a:buFont typeface="Wingdings" pitchFamily="2" charset="2"/>
              <a:buChar char="q"/>
            </a:pPr>
            <a:r>
              <a:rPr lang="it-IT" sz="2000" dirty="0"/>
              <a:t>Revisione e testing</a:t>
            </a:r>
          </a:p>
          <a:p>
            <a:pPr>
              <a:buSzPct val="80000"/>
              <a:buFont typeface="Wingdings" pitchFamily="2" charset="2"/>
              <a:buChar char="q"/>
            </a:pPr>
            <a:r>
              <a:rPr lang="it-IT" sz="2000" dirty="0"/>
              <a:t>Conclusione</a:t>
            </a:r>
          </a:p>
        </p:txBody>
      </p:sp>
    </p:spTree>
    <p:extLst>
      <p:ext uri="{BB962C8B-B14F-4D97-AF65-F5344CB8AC3E}">
        <p14:creationId xmlns:p14="http://schemas.microsoft.com/office/powerpoint/2010/main" val="695557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anim calcmode="lin" valueType="num">
                                      <p:cBhvr>
                                        <p:cTn id="8"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0">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0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anim calcmode="lin" valueType="num">
                                      <p:cBhvr>
                                        <p:cTn id="13" dur="5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14" dur="500" fill="hold"/>
                                        <p:tgtEl>
                                          <p:spTgt spid="10">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400"/>
                                  </p:stCondLst>
                                  <p:childTnLst>
                                    <p:set>
                                      <p:cBhvr>
                                        <p:cTn id="16" dur="1" fill="hold">
                                          <p:stCondLst>
                                            <p:cond delay="0"/>
                                          </p:stCondLst>
                                        </p:cTn>
                                        <p:tgtEl>
                                          <p:spTgt spid="10">
                                            <p:txEl>
                                              <p:pRg st="2" end="2"/>
                                            </p:txEl>
                                          </p:spTgt>
                                        </p:tgtEl>
                                        <p:attrNameLst>
                                          <p:attrName>style.visibility</p:attrName>
                                        </p:attrNameLst>
                                      </p:cBhvr>
                                      <p:to>
                                        <p:strVal val="visible"/>
                                      </p:to>
                                    </p:set>
                                    <p:animEffect transition="in" filter="fade">
                                      <p:cBhvr>
                                        <p:cTn id="17" dur="500"/>
                                        <p:tgtEl>
                                          <p:spTgt spid="10">
                                            <p:txEl>
                                              <p:pRg st="2" end="2"/>
                                            </p:txEl>
                                          </p:spTgt>
                                        </p:tgtEl>
                                      </p:cBhvr>
                                    </p:animEffect>
                                    <p:anim calcmode="lin" valueType="num">
                                      <p:cBhvr>
                                        <p:cTn id="18"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19" dur="500" fill="hold"/>
                                        <p:tgtEl>
                                          <p:spTgt spid="10">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600"/>
                                  </p:stCondLst>
                                  <p:childTnLst>
                                    <p:set>
                                      <p:cBhvr>
                                        <p:cTn id="21" dur="1" fill="hold">
                                          <p:stCondLst>
                                            <p:cond delay="0"/>
                                          </p:stCondLst>
                                        </p:cTn>
                                        <p:tgtEl>
                                          <p:spTgt spid="10">
                                            <p:txEl>
                                              <p:pRg st="3" end="3"/>
                                            </p:txEl>
                                          </p:spTgt>
                                        </p:tgtEl>
                                        <p:attrNameLst>
                                          <p:attrName>style.visibility</p:attrName>
                                        </p:attrNameLst>
                                      </p:cBhvr>
                                      <p:to>
                                        <p:strVal val="visible"/>
                                      </p:to>
                                    </p:set>
                                    <p:animEffect transition="in" filter="fade">
                                      <p:cBhvr>
                                        <p:cTn id="22" dur="500"/>
                                        <p:tgtEl>
                                          <p:spTgt spid="10">
                                            <p:txEl>
                                              <p:pRg st="3" end="3"/>
                                            </p:txEl>
                                          </p:spTgt>
                                        </p:tgtEl>
                                      </p:cBhvr>
                                    </p:animEffect>
                                    <p:anim calcmode="lin" valueType="num">
                                      <p:cBhvr>
                                        <p:cTn id="23" dur="5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24" dur="500" fill="hold"/>
                                        <p:tgtEl>
                                          <p:spTgt spid="10">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800"/>
                                  </p:stCondLst>
                                  <p:childTnLst>
                                    <p:set>
                                      <p:cBhvr>
                                        <p:cTn id="26" dur="1" fill="hold">
                                          <p:stCondLst>
                                            <p:cond delay="0"/>
                                          </p:stCondLst>
                                        </p:cTn>
                                        <p:tgtEl>
                                          <p:spTgt spid="10">
                                            <p:txEl>
                                              <p:pRg st="4" end="4"/>
                                            </p:txEl>
                                          </p:spTgt>
                                        </p:tgtEl>
                                        <p:attrNameLst>
                                          <p:attrName>style.visibility</p:attrName>
                                        </p:attrNameLst>
                                      </p:cBhvr>
                                      <p:to>
                                        <p:strVal val="visible"/>
                                      </p:to>
                                    </p:set>
                                    <p:animEffect transition="in" filter="fade">
                                      <p:cBhvr>
                                        <p:cTn id="27" dur="500"/>
                                        <p:tgtEl>
                                          <p:spTgt spid="10">
                                            <p:txEl>
                                              <p:pRg st="4" end="4"/>
                                            </p:txEl>
                                          </p:spTgt>
                                        </p:tgtEl>
                                      </p:cBhvr>
                                    </p:animEffect>
                                    <p:anim calcmode="lin" valueType="num">
                                      <p:cBhvr>
                                        <p:cTn id="28" dur="5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29" dur="500" fill="hold"/>
                                        <p:tgtEl>
                                          <p:spTgt spid="10">
                                            <p:txEl>
                                              <p:pRg st="4" end="4"/>
                                            </p:txEl>
                                          </p:spTgt>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1000"/>
                                  </p:stCondLst>
                                  <p:childTnLst>
                                    <p:set>
                                      <p:cBhvr>
                                        <p:cTn id="31" dur="1" fill="hold">
                                          <p:stCondLst>
                                            <p:cond delay="0"/>
                                          </p:stCondLst>
                                        </p:cTn>
                                        <p:tgtEl>
                                          <p:spTgt spid="10">
                                            <p:txEl>
                                              <p:pRg st="5" end="5"/>
                                            </p:txEl>
                                          </p:spTgt>
                                        </p:tgtEl>
                                        <p:attrNameLst>
                                          <p:attrName>style.visibility</p:attrName>
                                        </p:attrNameLst>
                                      </p:cBhvr>
                                      <p:to>
                                        <p:strVal val="visible"/>
                                      </p:to>
                                    </p:set>
                                    <p:animEffect transition="in" filter="fade">
                                      <p:cBhvr>
                                        <p:cTn id="32" dur="500"/>
                                        <p:tgtEl>
                                          <p:spTgt spid="10">
                                            <p:txEl>
                                              <p:pRg st="5" end="5"/>
                                            </p:txEl>
                                          </p:spTgt>
                                        </p:tgtEl>
                                      </p:cBhvr>
                                    </p:animEffect>
                                    <p:anim calcmode="lin" valueType="num">
                                      <p:cBhvr>
                                        <p:cTn id="33" dur="500" fill="hold"/>
                                        <p:tgtEl>
                                          <p:spTgt spid="10">
                                            <p:txEl>
                                              <p:pRg st="5" end="5"/>
                                            </p:txEl>
                                          </p:spTgt>
                                        </p:tgtEl>
                                        <p:attrNameLst>
                                          <p:attrName>ppt_x</p:attrName>
                                        </p:attrNameLst>
                                      </p:cBhvr>
                                      <p:tavLst>
                                        <p:tav tm="0">
                                          <p:val>
                                            <p:strVal val="#ppt_x"/>
                                          </p:val>
                                        </p:tav>
                                        <p:tav tm="100000">
                                          <p:val>
                                            <p:strVal val="#ppt_x"/>
                                          </p:val>
                                        </p:tav>
                                      </p:tavLst>
                                    </p:anim>
                                    <p:anim calcmode="lin" valueType="num">
                                      <p:cBhvr>
                                        <p:cTn id="34" dur="500" fill="hold"/>
                                        <p:tgtEl>
                                          <p:spTgt spid="10">
                                            <p:txEl>
                                              <p:pRg st="5" end="5"/>
                                            </p:txEl>
                                          </p:spTgt>
                                        </p:tgtEl>
                                        <p:attrNameLst>
                                          <p:attrName>ppt_y</p:attrName>
                                        </p:attrNameLst>
                                      </p:cBhvr>
                                      <p:tavLst>
                                        <p:tav tm="0">
                                          <p:val>
                                            <p:strVal val="#ppt_y+.1"/>
                                          </p:val>
                                        </p:tav>
                                        <p:tav tm="100000">
                                          <p:val>
                                            <p:strVal val="#ppt_y"/>
                                          </p:val>
                                        </p:tav>
                                      </p:tavLst>
                                    </p:anim>
                                  </p:childTnLst>
                                </p:cTn>
                              </p:par>
                              <p:par>
                                <p:cTn id="35" presetID="42" presetClass="entr" presetSubtype="0" fill="hold" nodeType="withEffect">
                                  <p:stCondLst>
                                    <p:cond delay="1200"/>
                                  </p:stCondLst>
                                  <p:childTnLst>
                                    <p:set>
                                      <p:cBhvr>
                                        <p:cTn id="36" dur="1" fill="hold">
                                          <p:stCondLst>
                                            <p:cond delay="0"/>
                                          </p:stCondLst>
                                        </p:cTn>
                                        <p:tgtEl>
                                          <p:spTgt spid="10">
                                            <p:txEl>
                                              <p:pRg st="6" end="6"/>
                                            </p:txEl>
                                          </p:spTgt>
                                        </p:tgtEl>
                                        <p:attrNameLst>
                                          <p:attrName>style.visibility</p:attrName>
                                        </p:attrNameLst>
                                      </p:cBhvr>
                                      <p:to>
                                        <p:strVal val="visible"/>
                                      </p:to>
                                    </p:set>
                                    <p:animEffect transition="in" filter="fade">
                                      <p:cBhvr>
                                        <p:cTn id="37" dur="500"/>
                                        <p:tgtEl>
                                          <p:spTgt spid="10">
                                            <p:txEl>
                                              <p:pRg st="6" end="6"/>
                                            </p:txEl>
                                          </p:spTgt>
                                        </p:tgtEl>
                                      </p:cBhvr>
                                    </p:animEffect>
                                    <p:anim calcmode="lin" valueType="num">
                                      <p:cBhvr>
                                        <p:cTn id="38" dur="500" fill="hold"/>
                                        <p:tgtEl>
                                          <p:spTgt spid="10">
                                            <p:txEl>
                                              <p:pRg st="6" end="6"/>
                                            </p:txEl>
                                          </p:spTgt>
                                        </p:tgtEl>
                                        <p:attrNameLst>
                                          <p:attrName>ppt_x</p:attrName>
                                        </p:attrNameLst>
                                      </p:cBhvr>
                                      <p:tavLst>
                                        <p:tav tm="0">
                                          <p:val>
                                            <p:strVal val="#ppt_x"/>
                                          </p:val>
                                        </p:tav>
                                        <p:tav tm="100000">
                                          <p:val>
                                            <p:strVal val="#ppt_x"/>
                                          </p:val>
                                        </p:tav>
                                      </p:tavLst>
                                    </p:anim>
                                    <p:anim calcmode="lin" valueType="num">
                                      <p:cBhvr>
                                        <p:cTn id="39" dur="500" fill="hold"/>
                                        <p:tgtEl>
                                          <p:spTgt spid="10">
                                            <p:txEl>
                                              <p:pRg st="6" end="6"/>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Obiettivi e requisiti</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9" name="Segnaposto contenuto 2">
            <a:extLst>
              <a:ext uri="{FF2B5EF4-FFF2-40B4-BE49-F238E27FC236}">
                <a16:creationId xmlns:a16="http://schemas.microsoft.com/office/drawing/2014/main" id="{B42C90D9-D4C2-49BC-BEAE-7D961BC71A4B}"/>
              </a:ext>
            </a:extLst>
          </p:cNvPr>
          <p:cNvSpPr txBox="1">
            <a:spLocks/>
          </p:cNvSpPr>
          <p:nvPr/>
        </p:nvSpPr>
        <p:spPr>
          <a:xfrm>
            <a:off x="2830339" y="1052736"/>
            <a:ext cx="3483318" cy="4680520"/>
          </a:xfrm>
          <a:prstGeom prst="rect">
            <a:avLst/>
          </a:prstGeom>
        </p:spPr>
        <p:txBody>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u="sng" dirty="0"/>
              <a:t>Usabilità</a:t>
            </a:r>
          </a:p>
          <a:p>
            <a:pPr algn="just">
              <a:buFont typeface="Wingdings"/>
              <a:buNone/>
            </a:pPr>
            <a:r>
              <a:rPr lang="it-IT" sz="2000" dirty="0"/>
              <a:t>	</a:t>
            </a:r>
            <a:r>
              <a:rPr lang="it-IT" sz="1800" i="1" dirty="0"/>
              <a:t>Interfacce grafiche </a:t>
            </a:r>
            <a:r>
              <a:rPr lang="it-IT" sz="1800" dirty="0"/>
              <a:t>progettate per essere il più semplici ed intuitive possibili</a:t>
            </a:r>
          </a:p>
          <a:p>
            <a:pPr algn="just">
              <a:buSzPct val="80000"/>
              <a:buFont typeface="Wingdings" pitchFamily="2" charset="2"/>
              <a:buChar char="q"/>
            </a:pPr>
            <a:r>
              <a:rPr lang="it-IT" sz="2000" u="sng" dirty="0"/>
              <a:t>Performance</a:t>
            </a:r>
          </a:p>
          <a:p>
            <a:pPr algn="just">
              <a:buSzPct val="80000"/>
              <a:buFont typeface="Wingdings"/>
              <a:buNone/>
            </a:pPr>
            <a:r>
              <a:rPr lang="it-IT" sz="2000" dirty="0"/>
              <a:t>	</a:t>
            </a:r>
            <a:r>
              <a:rPr lang="it-IT" sz="1800" i="1" dirty="0"/>
              <a:t>Tempi di risposta </a:t>
            </a:r>
            <a:r>
              <a:rPr lang="it-IT" sz="1800" dirty="0"/>
              <a:t>brevi ed efficiente utilizzo delle risorse hardware</a:t>
            </a:r>
          </a:p>
          <a:p>
            <a:pPr algn="just">
              <a:buSzPct val="80000"/>
              <a:buFont typeface="Wingdings" pitchFamily="2" charset="2"/>
              <a:buChar char="q"/>
            </a:pPr>
            <a:r>
              <a:rPr lang="it-IT" sz="2000" u="sng" dirty="0"/>
              <a:t>Sicurezza</a:t>
            </a:r>
          </a:p>
          <a:p>
            <a:pPr algn="just">
              <a:buSzPct val="80000"/>
              <a:buFont typeface="Wingdings"/>
              <a:buNone/>
            </a:pPr>
            <a:r>
              <a:rPr lang="it-IT" sz="2000" dirty="0"/>
              <a:t>	</a:t>
            </a:r>
            <a:r>
              <a:rPr lang="it-IT" sz="1800" i="1" dirty="0"/>
              <a:t>File di log </a:t>
            </a:r>
            <a:r>
              <a:rPr lang="it-IT" sz="1800" dirty="0"/>
              <a:t>per tenere traccia delle operazioni effettuate all’interno del sistema e protocollo TLS per le comunicazioni online</a:t>
            </a:r>
            <a:endParaRPr lang="it-IT" sz="1800" i="1" dirty="0"/>
          </a:p>
        </p:txBody>
      </p:sp>
    </p:spTree>
    <p:extLst>
      <p:ext uri="{BB962C8B-B14F-4D97-AF65-F5344CB8AC3E}">
        <p14:creationId xmlns:p14="http://schemas.microsoft.com/office/powerpoint/2010/main" val="1844805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anim calcmode="lin" valueType="num">
                                      <p:cBhvr>
                                        <p:cTn id="8"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animEffect transition="in" filter="fade">
                                      <p:cBhvr>
                                        <p:cTn id="13" dur="200"/>
                                        <p:tgtEl>
                                          <p:spTgt spid="9">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9">
                                            <p:txEl>
                                              <p:pRg st="2" end="2"/>
                                            </p:txEl>
                                          </p:spTgt>
                                        </p:tgtEl>
                                        <p:attrNameLst>
                                          <p:attrName>style.visibility</p:attrName>
                                        </p:attrNameLst>
                                      </p:cBhvr>
                                      <p:to>
                                        <p:strVal val="visible"/>
                                      </p:to>
                                    </p:set>
                                    <p:animEffect transition="in" filter="fade">
                                      <p:cBhvr>
                                        <p:cTn id="18" dur="500"/>
                                        <p:tgtEl>
                                          <p:spTgt spid="9">
                                            <p:txEl>
                                              <p:pRg st="2" end="2"/>
                                            </p:txEl>
                                          </p:spTgt>
                                        </p:tgtEl>
                                      </p:cBhvr>
                                    </p:animEffect>
                                    <p:anim calcmode="lin" valueType="num">
                                      <p:cBhvr>
                                        <p:cTn id="19"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0" dur="5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9">
                                            <p:txEl>
                                              <p:pRg st="3" end="3"/>
                                            </p:txEl>
                                          </p:spTgt>
                                        </p:tgtEl>
                                        <p:attrNameLst>
                                          <p:attrName>style.visibility</p:attrName>
                                        </p:attrNameLst>
                                      </p:cBhvr>
                                      <p:to>
                                        <p:strVal val="visible"/>
                                      </p:to>
                                    </p:set>
                                    <p:animEffect transition="in" filter="fade">
                                      <p:cBhvr>
                                        <p:cTn id="24" dur="200"/>
                                        <p:tgtEl>
                                          <p:spTgt spid="9">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9">
                                            <p:txEl>
                                              <p:pRg st="4" end="4"/>
                                            </p:txEl>
                                          </p:spTgt>
                                        </p:tgtEl>
                                        <p:attrNameLst>
                                          <p:attrName>style.visibility</p:attrName>
                                        </p:attrNameLst>
                                      </p:cBhvr>
                                      <p:to>
                                        <p:strVal val="visible"/>
                                      </p:to>
                                    </p:set>
                                    <p:animEffect transition="in" filter="fade">
                                      <p:cBhvr>
                                        <p:cTn id="29" dur="500"/>
                                        <p:tgtEl>
                                          <p:spTgt spid="9">
                                            <p:txEl>
                                              <p:pRg st="4" end="4"/>
                                            </p:txEl>
                                          </p:spTgt>
                                        </p:tgtEl>
                                      </p:cBhvr>
                                    </p:animEffect>
                                    <p:anim calcmode="lin" valueType="num">
                                      <p:cBhvr>
                                        <p:cTn id="30"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31" dur="5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9">
                                            <p:txEl>
                                              <p:pRg st="5" end="5"/>
                                            </p:txEl>
                                          </p:spTgt>
                                        </p:tgtEl>
                                        <p:attrNameLst>
                                          <p:attrName>style.visibility</p:attrName>
                                        </p:attrNameLst>
                                      </p:cBhvr>
                                      <p:to>
                                        <p:strVal val="visible"/>
                                      </p:to>
                                    </p:set>
                                    <p:animEffect transition="in" filter="fade">
                                      <p:cBhvr>
                                        <p:cTn id="35" dur="200"/>
                                        <p:tgtEl>
                                          <p:spTgt spid="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Pattern architetturali</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8" name="Segnaposto contenuto 2">
            <a:extLst>
              <a:ext uri="{FF2B5EF4-FFF2-40B4-BE49-F238E27FC236}">
                <a16:creationId xmlns:a16="http://schemas.microsoft.com/office/drawing/2014/main" id="{0EE6F9A1-C030-4242-A0CE-8843B65654FA}"/>
              </a:ext>
            </a:extLst>
          </p:cNvPr>
          <p:cNvSpPr txBox="1">
            <a:spLocks/>
          </p:cNvSpPr>
          <p:nvPr/>
        </p:nvSpPr>
        <p:spPr>
          <a:xfrm>
            <a:off x="2483766" y="1196752"/>
            <a:ext cx="4176464" cy="5544616"/>
          </a:xfrm>
          <a:prstGeom prst="rect">
            <a:avLst/>
          </a:prstGeom>
        </p:spPr>
        <p:txBody>
          <a:bodyPr>
            <a:normAutofit lnSpcReduction="10000"/>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u="sng" dirty="0"/>
              <a:t>Client/Server su 3 livelli</a:t>
            </a:r>
          </a:p>
          <a:p>
            <a:pPr algn="just">
              <a:buSzPct val="80000"/>
              <a:buNone/>
            </a:pPr>
            <a:r>
              <a:rPr lang="it-IT" sz="2400" dirty="0"/>
              <a:t>	</a:t>
            </a:r>
            <a:r>
              <a:rPr lang="it-IT" sz="1800" dirty="0"/>
              <a:t>Poiché l’applicazione prevede una modalità multigiocatore, si è scelta come architettura il Client/Server: un </a:t>
            </a:r>
            <a:r>
              <a:rPr lang="it-IT" sz="1800" i="1" dirty="0" err="1"/>
              <a:t>UtenteProprietario</a:t>
            </a:r>
            <a:r>
              <a:rPr lang="it-IT" sz="1800" dirty="0"/>
              <a:t> ospita una Partita e gli altri </a:t>
            </a:r>
            <a:r>
              <a:rPr lang="it-IT" sz="1800" i="1" dirty="0"/>
              <a:t>Utenti</a:t>
            </a:r>
            <a:r>
              <a:rPr lang="it-IT" sz="1800" dirty="0"/>
              <a:t> possono partecipare accedendovi tramite un registro remoto, dopo essersi autenticati. Il terzo livello è quello necessario per la persistenza dei dati degli utenti.</a:t>
            </a:r>
            <a:endParaRPr lang="it-IT" sz="1600" dirty="0"/>
          </a:p>
          <a:p>
            <a:pPr algn="just">
              <a:buSzPct val="80000"/>
              <a:buFont typeface="Wingdings" pitchFamily="2" charset="2"/>
              <a:buChar char="q"/>
            </a:pPr>
            <a:r>
              <a:rPr lang="it-IT" sz="2000" u="sng" dirty="0"/>
              <a:t>Model-</a:t>
            </a:r>
            <a:r>
              <a:rPr lang="it-IT" sz="2000" u="sng" dirty="0" err="1"/>
              <a:t>View</a:t>
            </a:r>
            <a:r>
              <a:rPr lang="it-IT" sz="2000" u="sng" dirty="0"/>
              <a:t>-</a:t>
            </a:r>
            <a:r>
              <a:rPr lang="it-IT" sz="2000" u="sng" dirty="0" err="1"/>
              <a:t>Presenter</a:t>
            </a:r>
            <a:r>
              <a:rPr lang="it-IT" sz="2000" u="sng" dirty="0"/>
              <a:t> (MVP)</a:t>
            </a:r>
          </a:p>
          <a:p>
            <a:pPr algn="just">
              <a:buSzPct val="80000"/>
              <a:buNone/>
            </a:pPr>
            <a:r>
              <a:rPr lang="it-IT" sz="2400" dirty="0"/>
              <a:t>	</a:t>
            </a:r>
            <a:r>
              <a:rPr lang="it-IT" sz="1800" dirty="0"/>
              <a:t>Abbiamo scelto questo pattern perché permette di separare modello del dominio, logica di presentazione dei dati  e logica di business. </a:t>
            </a:r>
            <a:r>
              <a:rPr lang="it-IT" sz="1800" dirty="0" err="1"/>
              <a:t>Inolte</a:t>
            </a:r>
            <a:r>
              <a:rPr lang="it-IT" sz="1800" dirty="0"/>
              <a:t>, ci permette di avere una migliore organizzazione dei package e lo abbiamo preferito rispetto all’MVC in quanto il model non interagisce direttamente con la </a:t>
            </a:r>
            <a:r>
              <a:rPr lang="it-IT" sz="1800" dirty="0" err="1"/>
              <a:t>view</a:t>
            </a:r>
            <a:r>
              <a:rPr lang="it-IT" sz="1800" dirty="0"/>
              <a:t>.</a:t>
            </a:r>
          </a:p>
        </p:txBody>
      </p:sp>
    </p:spTree>
    <p:extLst>
      <p:ext uri="{BB962C8B-B14F-4D97-AF65-F5344CB8AC3E}">
        <p14:creationId xmlns:p14="http://schemas.microsoft.com/office/powerpoint/2010/main" val="3447693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anim calcmode="lin" valueType="num">
                                      <p:cBhvr>
                                        <p:cTn id="8"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Effect transition="in" filter="fade">
                                      <p:cBhvr>
                                        <p:cTn id="13" dur="200"/>
                                        <p:tgtEl>
                                          <p:spTgt spid="8">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anim calcmode="lin" valueType="num">
                                      <p:cBhvr>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0" dur="5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8">
                                            <p:txEl>
                                              <p:pRg st="3" end="3"/>
                                            </p:txEl>
                                          </p:spTgt>
                                        </p:tgtEl>
                                        <p:attrNameLst>
                                          <p:attrName>style.visibility</p:attrName>
                                        </p:attrNameLst>
                                      </p:cBhvr>
                                      <p:to>
                                        <p:strVal val="visible"/>
                                      </p:to>
                                    </p:set>
                                    <p:animEffect transition="in" filter="fade">
                                      <p:cBhvr>
                                        <p:cTn id="24" dur="2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Principi di Design</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2358444" y="1124744"/>
            <a:ext cx="4427108" cy="4608512"/>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lgn="just">
              <a:buSzPct val="80000"/>
              <a:buFont typeface="Wingdings" pitchFamily="2" charset="2"/>
              <a:buChar char="q"/>
            </a:pPr>
            <a:r>
              <a:rPr lang="it-IT" sz="2000" u="sng" dirty="0" err="1"/>
              <a:t>Dependency</a:t>
            </a:r>
            <a:r>
              <a:rPr lang="it-IT" sz="2000" u="sng" dirty="0"/>
              <a:t> </a:t>
            </a:r>
            <a:r>
              <a:rPr lang="it-IT" sz="2000" u="sng" dirty="0" err="1"/>
              <a:t>Inversion</a:t>
            </a:r>
            <a:r>
              <a:rPr lang="it-IT" sz="2000" u="sng" dirty="0"/>
              <a:t> </a:t>
            </a:r>
            <a:r>
              <a:rPr lang="it-IT" sz="2000" u="sng" dirty="0" err="1"/>
              <a:t>Principle</a:t>
            </a:r>
            <a:endParaRPr lang="it-IT" sz="2000" u="sng" dirty="0"/>
          </a:p>
          <a:p>
            <a:pPr algn="just">
              <a:buNone/>
            </a:pPr>
            <a:r>
              <a:rPr lang="it-IT" sz="2000" dirty="0"/>
              <a:t>	</a:t>
            </a:r>
            <a:r>
              <a:rPr lang="it-IT" sz="1800" dirty="0"/>
              <a:t>Applicato nelle interfacce dei controller al fine di rendere tutte le funzionalità estendibili tramite la dipendenza da </a:t>
            </a:r>
            <a:r>
              <a:rPr lang="it-IT" sz="1800"/>
              <a:t>astrazioni stabili</a:t>
            </a:r>
            <a:endParaRPr lang="it-IT" sz="1800" dirty="0"/>
          </a:p>
          <a:p>
            <a:pPr algn="just">
              <a:buSzPct val="80000"/>
              <a:buFont typeface="Wingdings" pitchFamily="2" charset="2"/>
              <a:buChar char="q"/>
            </a:pPr>
            <a:r>
              <a:rPr lang="it-IT" sz="2000" u="sng" dirty="0"/>
              <a:t>Single </a:t>
            </a:r>
            <a:r>
              <a:rPr lang="it-IT" sz="2000" u="sng" dirty="0" err="1"/>
              <a:t>Responsability</a:t>
            </a:r>
            <a:r>
              <a:rPr lang="it-IT" sz="2000" u="sng" dirty="0"/>
              <a:t> </a:t>
            </a:r>
            <a:r>
              <a:rPr lang="it-IT" sz="2000" u="sng" dirty="0" err="1"/>
              <a:t>Principle</a:t>
            </a:r>
            <a:endParaRPr lang="it-IT" sz="2000" u="sng" dirty="0"/>
          </a:p>
          <a:p>
            <a:pPr algn="just">
              <a:buNone/>
            </a:pPr>
            <a:r>
              <a:rPr lang="it-IT" sz="2000" dirty="0"/>
              <a:t>	Applicato</a:t>
            </a:r>
            <a:r>
              <a:rPr lang="it-IT" sz="1800" dirty="0"/>
              <a:t> nella classe </a:t>
            </a:r>
            <a:r>
              <a:rPr lang="it-IT" sz="1800" dirty="0" err="1"/>
              <a:t>LogWriter</a:t>
            </a:r>
            <a:r>
              <a:rPr lang="it-IT" sz="1800" dirty="0"/>
              <a:t> separando la funzionalità di Log da quelle proprie del gioco.</a:t>
            </a:r>
          </a:p>
          <a:p>
            <a:pPr algn="just">
              <a:buSzPct val="80000"/>
              <a:buFont typeface="Wingdings" pitchFamily="2" charset="2"/>
              <a:buChar char="q"/>
            </a:pPr>
            <a:r>
              <a:rPr lang="it-IT" sz="2000" u="sng" dirty="0"/>
              <a:t>Open-</a:t>
            </a:r>
            <a:r>
              <a:rPr lang="it-IT" sz="2000" u="sng" dirty="0" err="1"/>
              <a:t>Closed</a:t>
            </a:r>
            <a:r>
              <a:rPr lang="it-IT" sz="2000" u="sng" dirty="0"/>
              <a:t> </a:t>
            </a:r>
            <a:r>
              <a:rPr lang="it-IT" sz="2000" u="sng" dirty="0" err="1"/>
              <a:t>Principle</a:t>
            </a:r>
            <a:endParaRPr lang="it-IT" sz="2000" u="sng" dirty="0"/>
          </a:p>
          <a:p>
            <a:pPr algn="just">
              <a:buNone/>
            </a:pPr>
            <a:r>
              <a:rPr lang="it-IT" sz="2000" dirty="0"/>
              <a:t>	Applicato</a:t>
            </a:r>
            <a:r>
              <a:rPr lang="it-IT" sz="1800" dirty="0"/>
              <a:t> nella classe di dominio Filter, al fine di rendere possibile l’aggiunta di nuovi filtri senza modificare l’interfaccia Filter.</a:t>
            </a:r>
          </a:p>
          <a:p>
            <a:endParaRPr lang="it-IT" sz="2000" dirty="0"/>
          </a:p>
        </p:txBody>
      </p:sp>
    </p:spTree>
    <p:extLst>
      <p:ext uri="{BB962C8B-B14F-4D97-AF65-F5344CB8AC3E}">
        <p14:creationId xmlns:p14="http://schemas.microsoft.com/office/powerpoint/2010/main" val="3512687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anim calcmode="lin" valueType="num">
                                      <p:cBhvr>
                                        <p:cTn id="8"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animEffect transition="in" filter="fade">
                                      <p:cBhvr>
                                        <p:cTn id="13" dur="200"/>
                                        <p:tgtEl>
                                          <p:spTgt spid="10">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10">
                                            <p:txEl>
                                              <p:pRg st="2" end="2"/>
                                            </p:txEl>
                                          </p:spTgt>
                                        </p:tgtEl>
                                        <p:attrNameLst>
                                          <p:attrName>style.visibility</p:attrName>
                                        </p:attrNameLst>
                                      </p:cBhvr>
                                      <p:to>
                                        <p:strVal val="visible"/>
                                      </p:to>
                                    </p:set>
                                    <p:animEffect transition="in" filter="fade">
                                      <p:cBhvr>
                                        <p:cTn id="18" dur="500"/>
                                        <p:tgtEl>
                                          <p:spTgt spid="10">
                                            <p:txEl>
                                              <p:pRg st="2" end="2"/>
                                            </p:txEl>
                                          </p:spTgt>
                                        </p:tgtEl>
                                      </p:cBhvr>
                                    </p:animEffect>
                                    <p:anim calcmode="lin" valueType="num">
                                      <p:cBhvr>
                                        <p:cTn id="19"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20" dur="5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Effect transition="in" filter="fade">
                                      <p:cBhvr>
                                        <p:cTn id="24" dur="200"/>
                                        <p:tgtEl>
                                          <p:spTgt spid="10">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0">
                                            <p:txEl>
                                              <p:pRg st="4" end="4"/>
                                            </p:txEl>
                                          </p:spTgt>
                                        </p:tgtEl>
                                        <p:attrNameLst>
                                          <p:attrName>style.visibility</p:attrName>
                                        </p:attrNameLst>
                                      </p:cBhvr>
                                      <p:to>
                                        <p:strVal val="visible"/>
                                      </p:to>
                                    </p:set>
                                    <p:animEffect transition="in" filter="fade">
                                      <p:cBhvr>
                                        <p:cTn id="29" dur="500"/>
                                        <p:tgtEl>
                                          <p:spTgt spid="10">
                                            <p:txEl>
                                              <p:pRg st="4" end="4"/>
                                            </p:txEl>
                                          </p:spTgt>
                                        </p:tgtEl>
                                      </p:cBhvr>
                                    </p:animEffect>
                                    <p:anim calcmode="lin" valueType="num">
                                      <p:cBhvr>
                                        <p:cTn id="30" dur="5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31" dur="500" fill="hold"/>
                                        <p:tgtEl>
                                          <p:spTgt spid="10">
                                            <p:txEl>
                                              <p:pRg st="4" end="4"/>
                                            </p:txEl>
                                          </p:spTgt>
                                        </p:tgtEl>
                                        <p:attrNameLst>
                                          <p:attrName>ppt_y</p:attrName>
                                        </p:attrNameLst>
                                      </p:cBhvr>
                                      <p:tavLst>
                                        <p:tav tm="0">
                                          <p:val>
                                            <p:strVal val="#ppt_y+.1"/>
                                          </p:val>
                                        </p:tav>
                                        <p:tav tm="100000">
                                          <p:val>
                                            <p:strVal val="#ppt_y"/>
                                          </p:val>
                                        </p:tav>
                                      </p:tavLst>
                                    </p:anim>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10">
                                            <p:txEl>
                                              <p:pRg st="5" end="5"/>
                                            </p:txEl>
                                          </p:spTgt>
                                        </p:tgtEl>
                                        <p:attrNameLst>
                                          <p:attrName>style.visibility</p:attrName>
                                        </p:attrNameLst>
                                      </p:cBhvr>
                                      <p:to>
                                        <p:strVal val="visible"/>
                                      </p:to>
                                    </p:set>
                                    <p:animEffect transition="in" filter="fade">
                                      <p:cBhvr>
                                        <p:cTn id="35" dur="200"/>
                                        <p:tgtEl>
                                          <p:spTgt spid="1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Pattern di Design</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3033172" y="1196752"/>
            <a:ext cx="3077652" cy="2448272"/>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SzPct val="80000"/>
              <a:buFont typeface="Wingdings" pitchFamily="2" charset="2"/>
              <a:buChar char="q"/>
            </a:pPr>
            <a:r>
              <a:rPr lang="it-IT" sz="2000" dirty="0"/>
              <a:t>Pattern Adapter</a:t>
            </a:r>
          </a:p>
          <a:p>
            <a:pPr>
              <a:buSzPct val="80000"/>
              <a:buFont typeface="Wingdings" pitchFamily="2" charset="2"/>
              <a:buChar char="q"/>
            </a:pPr>
            <a:r>
              <a:rPr lang="it-IT" sz="2000" dirty="0"/>
              <a:t>Pattern Singleton</a:t>
            </a:r>
          </a:p>
          <a:p>
            <a:pPr>
              <a:buSzPct val="80000"/>
              <a:buFont typeface="Wingdings" pitchFamily="2" charset="2"/>
              <a:buChar char="q"/>
            </a:pPr>
            <a:r>
              <a:rPr lang="it-IT" sz="2000" dirty="0"/>
              <a:t>Pattern Strategy</a:t>
            </a:r>
          </a:p>
          <a:p>
            <a:pPr>
              <a:buSzPct val="80000"/>
              <a:buFont typeface="Wingdings" pitchFamily="2" charset="2"/>
              <a:buChar char="q"/>
            </a:pPr>
            <a:r>
              <a:rPr lang="it-IT" sz="2000" dirty="0"/>
              <a:t>Pattern State</a:t>
            </a:r>
          </a:p>
        </p:txBody>
      </p:sp>
    </p:spTree>
    <p:extLst>
      <p:ext uri="{BB962C8B-B14F-4D97-AF65-F5344CB8AC3E}">
        <p14:creationId xmlns:p14="http://schemas.microsoft.com/office/powerpoint/2010/main" val="4110581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anim calcmode="lin" valueType="num">
                                      <p:cBhvr>
                                        <p:cTn id="8"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0">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0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anim calcmode="lin" valueType="num">
                                      <p:cBhvr>
                                        <p:cTn id="13" dur="5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14" dur="500" fill="hold"/>
                                        <p:tgtEl>
                                          <p:spTgt spid="10">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400"/>
                                  </p:stCondLst>
                                  <p:childTnLst>
                                    <p:set>
                                      <p:cBhvr>
                                        <p:cTn id="16" dur="1" fill="hold">
                                          <p:stCondLst>
                                            <p:cond delay="0"/>
                                          </p:stCondLst>
                                        </p:cTn>
                                        <p:tgtEl>
                                          <p:spTgt spid="10">
                                            <p:txEl>
                                              <p:pRg st="2" end="2"/>
                                            </p:txEl>
                                          </p:spTgt>
                                        </p:tgtEl>
                                        <p:attrNameLst>
                                          <p:attrName>style.visibility</p:attrName>
                                        </p:attrNameLst>
                                      </p:cBhvr>
                                      <p:to>
                                        <p:strVal val="visible"/>
                                      </p:to>
                                    </p:set>
                                    <p:animEffect transition="in" filter="fade">
                                      <p:cBhvr>
                                        <p:cTn id="17" dur="500"/>
                                        <p:tgtEl>
                                          <p:spTgt spid="10">
                                            <p:txEl>
                                              <p:pRg st="2" end="2"/>
                                            </p:txEl>
                                          </p:spTgt>
                                        </p:tgtEl>
                                      </p:cBhvr>
                                    </p:animEffect>
                                    <p:anim calcmode="lin" valueType="num">
                                      <p:cBhvr>
                                        <p:cTn id="18"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19" dur="500" fill="hold"/>
                                        <p:tgtEl>
                                          <p:spTgt spid="10">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600"/>
                                  </p:stCondLst>
                                  <p:childTnLst>
                                    <p:set>
                                      <p:cBhvr>
                                        <p:cTn id="21" dur="1" fill="hold">
                                          <p:stCondLst>
                                            <p:cond delay="0"/>
                                          </p:stCondLst>
                                        </p:cTn>
                                        <p:tgtEl>
                                          <p:spTgt spid="10">
                                            <p:txEl>
                                              <p:pRg st="3" end="3"/>
                                            </p:txEl>
                                          </p:spTgt>
                                        </p:tgtEl>
                                        <p:attrNameLst>
                                          <p:attrName>style.visibility</p:attrName>
                                        </p:attrNameLst>
                                      </p:cBhvr>
                                      <p:to>
                                        <p:strVal val="visible"/>
                                      </p:to>
                                    </p:set>
                                    <p:animEffect transition="in" filter="fade">
                                      <p:cBhvr>
                                        <p:cTn id="22" dur="500"/>
                                        <p:tgtEl>
                                          <p:spTgt spid="10">
                                            <p:txEl>
                                              <p:pRg st="3" end="3"/>
                                            </p:txEl>
                                          </p:spTgt>
                                        </p:tgtEl>
                                      </p:cBhvr>
                                    </p:animEffect>
                                    <p:anim calcmode="lin" valueType="num">
                                      <p:cBhvr>
                                        <p:cTn id="23" dur="5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24" dur="5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Pattern Adapter</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2795494" y="1232756"/>
            <a:ext cx="3792729" cy="536459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None/>
            </a:pPr>
            <a:r>
              <a:rPr lang="it-IT" sz="2000" b="1" dirty="0"/>
              <a:t>Problema</a:t>
            </a:r>
            <a:r>
              <a:rPr lang="it-IT" sz="2000" dirty="0"/>
              <a:t>:</a:t>
            </a:r>
          </a:p>
          <a:p>
            <a:pPr algn="just">
              <a:buNone/>
            </a:pPr>
            <a:r>
              <a:rPr lang="it-IT" sz="1800" dirty="0"/>
              <a:t>Necessità di convertire l'interfaccia "originale" della classe Sala, in una con funzionalità aggiuntive: </a:t>
            </a:r>
            <a:r>
              <a:rPr lang="it-IT" sz="1800" dirty="0" err="1"/>
              <a:t>UtenteProprietario</a:t>
            </a:r>
            <a:r>
              <a:rPr lang="it-IT" sz="1800" dirty="0"/>
              <a:t> si 	aspetta di poter svolgere alcune funzionalità in più (da superutente) che riguardano l'amministrazione della sala e delle sue proprietà.</a:t>
            </a:r>
          </a:p>
          <a:p>
            <a:pPr>
              <a:buNone/>
            </a:pPr>
            <a:r>
              <a:rPr lang="it-IT" sz="2000" b="1" dirty="0"/>
              <a:t>Soluzione</a:t>
            </a:r>
            <a:r>
              <a:rPr lang="it-IT" sz="2000" dirty="0"/>
              <a:t>:</a:t>
            </a:r>
          </a:p>
          <a:p>
            <a:pPr algn="just">
              <a:buNone/>
            </a:pPr>
            <a:r>
              <a:rPr lang="it-IT" sz="1800" dirty="0"/>
              <a:t>Convertire l’interfaccia originale di Sala nell’interfaccia diversa di </a:t>
            </a:r>
            <a:r>
              <a:rPr lang="it-IT" sz="1800" dirty="0" err="1"/>
              <a:t>SalaProprietario</a:t>
            </a:r>
            <a:r>
              <a:rPr lang="it-IT" sz="1800" dirty="0"/>
              <a:t>, tramite l’utilizzo di una classe che funge da adattatore. Così facendo è possibile riutilizzare la prima aggiungendovi nuove funzionalità.</a:t>
            </a:r>
          </a:p>
          <a:p>
            <a:pPr>
              <a:buNone/>
            </a:pPr>
            <a:endParaRPr lang="it-IT" sz="1800" dirty="0"/>
          </a:p>
        </p:txBody>
      </p:sp>
      <p:pic>
        <p:nvPicPr>
          <p:cNvPr id="9" name="Picture 9" descr="C:\Users\enrico\Desktop\adapter.png">
            <a:extLst>
              <a:ext uri="{FF2B5EF4-FFF2-40B4-BE49-F238E27FC236}">
                <a16:creationId xmlns:a16="http://schemas.microsoft.com/office/drawing/2014/main" id="{3203A183-EECB-434A-A72C-1BEF8157809E}"/>
              </a:ext>
            </a:extLst>
          </p:cNvPr>
          <p:cNvPicPr>
            <a:picLocks noChangeAspect="1" noChangeArrowheads="1"/>
          </p:cNvPicPr>
          <p:nvPr/>
        </p:nvPicPr>
        <p:blipFill>
          <a:blip r:embed="rId4" cstate="print"/>
          <a:srcRect/>
          <a:stretch>
            <a:fillRect/>
          </a:stretch>
        </p:blipFill>
        <p:spPr bwMode="auto">
          <a:xfrm>
            <a:off x="3730244" y="1277180"/>
            <a:ext cx="5317133" cy="5170492"/>
          </a:xfrm>
          <a:prstGeom prst="rect">
            <a:avLst/>
          </a:prstGeom>
          <a:ln w="38100" cap="sq">
            <a:solidFill>
              <a:schemeClr val="tx1"/>
            </a:solidFill>
            <a:prstDash val="solid"/>
            <a:miter lim="800000"/>
          </a:ln>
          <a:effectLst/>
        </p:spPr>
      </p:pic>
    </p:spTree>
    <p:extLst>
      <p:ext uri="{BB962C8B-B14F-4D97-AF65-F5344CB8AC3E}">
        <p14:creationId xmlns:p14="http://schemas.microsoft.com/office/powerpoint/2010/main" val="2107664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anim calcmode="lin" valueType="num">
                                      <p:cBhvr>
                                        <p:cTn id="8"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animEffect transition="in" filter="fade">
                                      <p:cBhvr>
                                        <p:cTn id="13" dur="500"/>
                                        <p:tgtEl>
                                          <p:spTgt spid="10">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10">
                                            <p:txEl>
                                              <p:pRg st="2" end="2"/>
                                            </p:txEl>
                                          </p:spTgt>
                                        </p:tgtEl>
                                        <p:attrNameLst>
                                          <p:attrName>style.visibility</p:attrName>
                                        </p:attrNameLst>
                                      </p:cBhvr>
                                      <p:to>
                                        <p:strVal val="visible"/>
                                      </p:to>
                                    </p:set>
                                    <p:animEffect transition="in" filter="fade">
                                      <p:cBhvr>
                                        <p:cTn id="18" dur="500"/>
                                        <p:tgtEl>
                                          <p:spTgt spid="10">
                                            <p:txEl>
                                              <p:pRg st="2" end="2"/>
                                            </p:txEl>
                                          </p:spTgt>
                                        </p:tgtEl>
                                      </p:cBhvr>
                                    </p:animEffect>
                                    <p:anim calcmode="lin" valueType="num">
                                      <p:cBhvr>
                                        <p:cTn id="19"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20" dur="5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Effect transition="in" filter="fade">
                                      <p:cBhvr>
                                        <p:cTn id="24" dur="500"/>
                                        <p:tgtEl>
                                          <p:spTgt spid="10">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grpId="0" nodeType="clickEffect">
                                  <p:stCondLst>
                                    <p:cond delay="0"/>
                                  </p:stCondLst>
                                  <p:childTnLst>
                                    <p:animMotion origin="layout" path="M 2.77778E-6 3.7037E-6 L -0.31615 -0.00278 " pathEditMode="relative" rAng="0" ptsTypes="AA">
                                      <p:cBhvr>
                                        <p:cTn id="28" dur="2000" fill="hold"/>
                                        <p:tgtEl>
                                          <p:spTgt spid="10">
                                            <p:txEl>
                                              <p:pRg st="0" end="0"/>
                                            </p:txEl>
                                          </p:spTgt>
                                        </p:tgtEl>
                                        <p:attrNameLst>
                                          <p:attrName>ppt_x</p:attrName>
                                          <p:attrName>ppt_y</p:attrName>
                                        </p:attrNameLst>
                                      </p:cBhvr>
                                      <p:rCtr x="-15816" y="-139"/>
                                    </p:animMotion>
                                  </p:childTnLst>
                                </p:cTn>
                              </p:par>
                              <p:par>
                                <p:cTn id="29" presetID="42" presetClass="path" presetSubtype="0" accel="50000" decel="50000" fill="hold" grpId="0" nodeType="withEffect">
                                  <p:stCondLst>
                                    <p:cond delay="0"/>
                                  </p:stCondLst>
                                  <p:childTnLst>
                                    <p:animMotion origin="layout" path="M -8.33333E-7 -3.7037E-6 L -0.31753 -0.00324 " pathEditMode="relative" rAng="0" ptsTypes="AA">
                                      <p:cBhvr>
                                        <p:cTn id="30" dur="2000" fill="hold"/>
                                        <p:tgtEl>
                                          <p:spTgt spid="10">
                                            <p:txEl>
                                              <p:pRg st="1" end="1"/>
                                            </p:txEl>
                                          </p:spTgt>
                                        </p:tgtEl>
                                        <p:attrNameLst>
                                          <p:attrName>ppt_x</p:attrName>
                                          <p:attrName>ppt_y</p:attrName>
                                        </p:attrNameLst>
                                      </p:cBhvr>
                                      <p:rCtr x="-15885" y="-162"/>
                                    </p:animMotion>
                                  </p:childTnLst>
                                </p:cTn>
                              </p:par>
                              <p:par>
                                <p:cTn id="31" presetID="42" presetClass="path" presetSubtype="0" accel="50000" decel="50000" fill="hold" grpId="0" nodeType="withEffect">
                                  <p:stCondLst>
                                    <p:cond delay="0"/>
                                  </p:stCondLst>
                                  <p:childTnLst>
                                    <p:animMotion origin="layout" path="M 1.11111E-6 -2.59259E-6 L -0.31667 -2.59259E-6 " pathEditMode="relative" rAng="0" ptsTypes="AA">
                                      <p:cBhvr>
                                        <p:cTn id="32" dur="2000" fill="hold"/>
                                        <p:tgtEl>
                                          <p:spTgt spid="10">
                                            <p:txEl>
                                              <p:pRg st="2" end="2"/>
                                            </p:txEl>
                                          </p:spTgt>
                                        </p:tgtEl>
                                        <p:attrNameLst>
                                          <p:attrName>ppt_x</p:attrName>
                                          <p:attrName>ppt_y</p:attrName>
                                        </p:attrNameLst>
                                      </p:cBhvr>
                                      <p:rCtr x="-15833" y="0"/>
                                    </p:animMotion>
                                  </p:childTnLst>
                                </p:cTn>
                              </p:par>
                              <p:par>
                                <p:cTn id="33" presetID="42" presetClass="path" presetSubtype="0" accel="50000" decel="50000" fill="hold" grpId="0" nodeType="withEffect">
                                  <p:stCondLst>
                                    <p:cond delay="0"/>
                                  </p:stCondLst>
                                  <p:childTnLst>
                                    <p:animMotion origin="layout" path="M -8.33333E-7 -1.48148E-6 L -0.31858 0.00625 " pathEditMode="relative" rAng="0" ptsTypes="AA">
                                      <p:cBhvr>
                                        <p:cTn id="34" dur="2000" fill="hold"/>
                                        <p:tgtEl>
                                          <p:spTgt spid="10">
                                            <p:txEl>
                                              <p:pRg st="3" end="3"/>
                                            </p:txEl>
                                          </p:spTgt>
                                        </p:tgtEl>
                                        <p:attrNameLst>
                                          <p:attrName>ppt_x</p:attrName>
                                          <p:attrName>ppt_y</p:attrName>
                                        </p:attrNameLst>
                                      </p:cBhvr>
                                      <p:rCtr x="-15937" y="301"/>
                                    </p:animMotion>
                                  </p:childTnLst>
                                </p:cTn>
                              </p:par>
                              <p:par>
                                <p:cTn id="35" presetID="42" presetClass="exit" presetSubtype="0" fill="hold" nodeType="withEffect">
                                  <p:stCondLst>
                                    <p:cond delay="0"/>
                                  </p:stCondLst>
                                  <p:childTnLst>
                                    <p:animEffect transition="out" filter="fade">
                                      <p:cBhvr>
                                        <p:cTn id="36" dur="1000"/>
                                        <p:tgtEl>
                                          <p:spTgt spid="5"/>
                                        </p:tgtEl>
                                      </p:cBhvr>
                                    </p:animEffect>
                                    <p:anim calcmode="lin" valueType="num">
                                      <p:cBhvr>
                                        <p:cTn id="37" dur="1000"/>
                                        <p:tgtEl>
                                          <p:spTgt spid="5"/>
                                        </p:tgtEl>
                                        <p:attrNameLst>
                                          <p:attrName>ppt_x</p:attrName>
                                        </p:attrNameLst>
                                      </p:cBhvr>
                                      <p:tavLst>
                                        <p:tav tm="0">
                                          <p:val>
                                            <p:strVal val="ppt_x"/>
                                          </p:val>
                                        </p:tav>
                                        <p:tav tm="100000">
                                          <p:val>
                                            <p:strVal val="ppt_x"/>
                                          </p:val>
                                        </p:tav>
                                      </p:tavLst>
                                    </p:anim>
                                    <p:anim calcmode="lin" valueType="num">
                                      <p:cBhvr>
                                        <p:cTn id="38" dur="1000"/>
                                        <p:tgtEl>
                                          <p:spTgt spid="5"/>
                                        </p:tgtEl>
                                        <p:attrNameLst>
                                          <p:attrName>ppt_y</p:attrName>
                                        </p:attrNameLst>
                                      </p:cBhvr>
                                      <p:tavLst>
                                        <p:tav tm="0">
                                          <p:val>
                                            <p:strVal val="ppt_y"/>
                                          </p:val>
                                        </p:tav>
                                        <p:tav tm="100000">
                                          <p:val>
                                            <p:strVal val="ppt_y+.1"/>
                                          </p:val>
                                        </p:tav>
                                      </p:tavLst>
                                    </p:anim>
                                    <p:set>
                                      <p:cBhvr>
                                        <p:cTn id="39" dur="1" fill="hold">
                                          <p:stCondLst>
                                            <p:cond delay="999"/>
                                          </p:stCondLst>
                                        </p:cTn>
                                        <p:tgtEl>
                                          <p:spTgt spid="5"/>
                                        </p:tgtEl>
                                        <p:attrNameLst>
                                          <p:attrName>style.visibility</p:attrName>
                                        </p:attrNameLst>
                                      </p:cBhvr>
                                      <p:to>
                                        <p:strVal val="hidden"/>
                                      </p:to>
                                    </p:set>
                                  </p:childTnLst>
                                </p:cTn>
                              </p:par>
                              <p:par>
                                <p:cTn id="40" presetID="42" presetClass="exit" presetSubtype="0" fill="hold" nodeType="withEffect">
                                  <p:stCondLst>
                                    <p:cond delay="0"/>
                                  </p:stCondLst>
                                  <p:childTnLst>
                                    <p:animEffect transition="out" filter="fade">
                                      <p:cBhvr>
                                        <p:cTn id="41" dur="1000"/>
                                        <p:tgtEl>
                                          <p:spTgt spid="7"/>
                                        </p:tgtEl>
                                      </p:cBhvr>
                                    </p:animEffect>
                                    <p:anim calcmode="lin" valueType="num">
                                      <p:cBhvr>
                                        <p:cTn id="42" dur="1000"/>
                                        <p:tgtEl>
                                          <p:spTgt spid="7"/>
                                        </p:tgtEl>
                                        <p:attrNameLst>
                                          <p:attrName>ppt_x</p:attrName>
                                        </p:attrNameLst>
                                      </p:cBhvr>
                                      <p:tavLst>
                                        <p:tav tm="0">
                                          <p:val>
                                            <p:strVal val="ppt_x"/>
                                          </p:val>
                                        </p:tav>
                                        <p:tav tm="100000">
                                          <p:val>
                                            <p:strVal val="ppt_x"/>
                                          </p:val>
                                        </p:tav>
                                      </p:tavLst>
                                    </p:anim>
                                    <p:anim calcmode="lin" valueType="num">
                                      <p:cBhvr>
                                        <p:cTn id="43" dur="1000"/>
                                        <p:tgtEl>
                                          <p:spTgt spid="7"/>
                                        </p:tgtEl>
                                        <p:attrNameLst>
                                          <p:attrName>ppt_y</p:attrName>
                                        </p:attrNameLst>
                                      </p:cBhvr>
                                      <p:tavLst>
                                        <p:tav tm="0">
                                          <p:val>
                                            <p:strVal val="ppt_y"/>
                                          </p:val>
                                        </p:tav>
                                        <p:tav tm="100000">
                                          <p:val>
                                            <p:strVal val="ppt_y+.1"/>
                                          </p:val>
                                        </p:tav>
                                      </p:tavLst>
                                    </p:anim>
                                    <p:set>
                                      <p:cBhvr>
                                        <p:cTn id="44" dur="1" fill="hold">
                                          <p:stCondLst>
                                            <p:cond delay="999"/>
                                          </p:stCondLst>
                                        </p:cTn>
                                        <p:tgtEl>
                                          <p:spTgt spid="7"/>
                                        </p:tgtEl>
                                        <p:attrNameLst>
                                          <p:attrName>style.visibility</p:attrName>
                                        </p:attrNameLst>
                                      </p:cBhvr>
                                      <p:to>
                                        <p:strVal val="hidden"/>
                                      </p:to>
                                    </p:set>
                                  </p:childTnLst>
                                </p:cTn>
                              </p:par>
                            </p:childTnLst>
                          </p:cTn>
                        </p:par>
                        <p:par>
                          <p:cTn id="45" fill="hold">
                            <p:stCondLst>
                              <p:cond delay="2000"/>
                            </p:stCondLst>
                            <p:childTnLst>
                              <p:par>
                                <p:cTn id="46" presetID="10" presetClass="entr" presetSubtype="0" fill="hold" nodeType="afterEffect">
                                  <p:stCondLst>
                                    <p:cond delay="0"/>
                                  </p:stCondLst>
                                  <p:childTnLst>
                                    <p:set>
                                      <p:cBhvr>
                                        <p:cTn id="47" dur="1" fill="hold">
                                          <p:stCondLst>
                                            <p:cond delay="0"/>
                                          </p:stCondLst>
                                        </p:cTn>
                                        <p:tgtEl>
                                          <p:spTgt spid="9"/>
                                        </p:tgtEl>
                                        <p:attrNameLst>
                                          <p:attrName>style.visibility</p:attrName>
                                        </p:attrNameLst>
                                      </p:cBhvr>
                                      <p:to>
                                        <p:strVal val="visible"/>
                                      </p:to>
                                    </p:set>
                                    <p:animEffect transition="in" filter="fade">
                                      <p:cBhvr>
                                        <p:cTn id="4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allAtOnce"/>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Pattern Singleton</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2795494" y="1232756"/>
            <a:ext cx="3792729" cy="5364596"/>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None/>
            </a:pPr>
            <a:r>
              <a:rPr lang="it-IT" sz="2000" b="1" dirty="0"/>
              <a:t>Problema</a:t>
            </a:r>
            <a:r>
              <a:rPr lang="it-IT" sz="2000" dirty="0"/>
              <a:t>:</a:t>
            </a:r>
          </a:p>
          <a:p>
            <a:pPr algn="just">
              <a:buNone/>
            </a:pPr>
            <a:r>
              <a:rPr lang="it-IT" sz="1800" dirty="0"/>
              <a:t>Necessità di avere la garanzia che durante l’esecuzione possa esistere al più un’istanza della classe Partita. Di conseguenza, sviluppando l’applicazione secondo il pattern MVC, si ha che anche il controller relativo (</a:t>
            </a:r>
            <a:r>
              <a:rPr lang="it-IT" sz="1800" dirty="0" err="1"/>
              <a:t>GestionePartitaController</a:t>
            </a:r>
            <a:r>
              <a:rPr lang="it-IT" sz="1800" dirty="0"/>
              <a:t>) deve avere una sola istanza.</a:t>
            </a:r>
          </a:p>
          <a:p>
            <a:pPr>
              <a:buNone/>
            </a:pPr>
            <a:r>
              <a:rPr lang="it-IT" sz="2000" b="1" dirty="0"/>
              <a:t>Soluzione</a:t>
            </a:r>
            <a:r>
              <a:rPr lang="it-IT" sz="2000" dirty="0"/>
              <a:t>:</a:t>
            </a:r>
          </a:p>
          <a:p>
            <a:pPr algn="just">
              <a:buNone/>
            </a:pPr>
            <a:r>
              <a:rPr lang="it-IT" sz="1800" dirty="0"/>
              <a:t>Il pattern Singleton permette di ottenere l’istanza della classe solo tramite un metodo statico </a:t>
            </a:r>
            <a:r>
              <a:rPr lang="it-IT" sz="1800" dirty="0" err="1"/>
              <a:t>getIstanza</a:t>
            </a:r>
            <a:r>
              <a:rPr lang="it-IT" sz="1800" dirty="0"/>
              <a:t>() (il costruttore è privato), al cui interno viene controllato se esiste già l’istanza. In caso contrario viene creata.</a:t>
            </a:r>
          </a:p>
          <a:p>
            <a:pPr>
              <a:buNone/>
            </a:pPr>
            <a:endParaRPr lang="it-IT" sz="1800" dirty="0"/>
          </a:p>
        </p:txBody>
      </p:sp>
      <p:pic>
        <p:nvPicPr>
          <p:cNvPr id="8" name="Picture 2" descr="C:\Users\enrico\Desktop\adapter.png">
            <a:extLst>
              <a:ext uri="{FF2B5EF4-FFF2-40B4-BE49-F238E27FC236}">
                <a16:creationId xmlns:a16="http://schemas.microsoft.com/office/drawing/2014/main" id="{98B77B35-C327-47DE-AB55-F16F00F78751}"/>
              </a:ext>
            </a:extLst>
          </p:cNvPr>
          <p:cNvPicPr>
            <a:picLocks noChangeAspect="1" noChangeArrowheads="1"/>
          </p:cNvPicPr>
          <p:nvPr/>
        </p:nvPicPr>
        <p:blipFill>
          <a:blip r:embed="rId4" cstate="print"/>
          <a:srcRect/>
          <a:stretch>
            <a:fillRect/>
          </a:stretch>
        </p:blipFill>
        <p:spPr bwMode="auto">
          <a:xfrm>
            <a:off x="4885601" y="1123789"/>
            <a:ext cx="3898909" cy="5582529"/>
          </a:xfrm>
          <a:prstGeom prst="rect">
            <a:avLst/>
          </a:prstGeom>
          <a:noFill/>
          <a:effectLst>
            <a:outerShdw blurRad="50800" dist="38100" algn="l" rotWithShape="0">
              <a:prstClr val="black">
                <a:alpha val="40000"/>
              </a:prstClr>
            </a:outerShdw>
          </a:effectLst>
        </p:spPr>
      </p:pic>
      <p:pic>
        <p:nvPicPr>
          <p:cNvPr id="9" name="Picture 3" descr="C:\Users\enrico\Desktop\adapter.png">
            <a:extLst>
              <a:ext uri="{FF2B5EF4-FFF2-40B4-BE49-F238E27FC236}">
                <a16:creationId xmlns:a16="http://schemas.microsoft.com/office/drawing/2014/main" id="{C22ADAF7-D165-4583-8B82-97003EC7EE16}"/>
              </a:ext>
            </a:extLst>
          </p:cNvPr>
          <p:cNvPicPr>
            <a:picLocks noChangeAspect="1" noChangeArrowheads="1"/>
          </p:cNvPicPr>
          <p:nvPr/>
        </p:nvPicPr>
        <p:blipFill>
          <a:blip r:embed="rId5" cstate="print"/>
          <a:srcRect/>
          <a:stretch>
            <a:fillRect/>
          </a:stretch>
        </p:blipFill>
        <p:spPr bwMode="auto">
          <a:xfrm>
            <a:off x="3667212" y="2133878"/>
            <a:ext cx="5362575" cy="3562350"/>
          </a:xfrm>
          <a:prstGeom prst="rect">
            <a:avLst/>
          </a:prstGeom>
          <a:noFill/>
        </p:spPr>
      </p:pic>
    </p:spTree>
    <p:extLst>
      <p:ext uri="{BB962C8B-B14F-4D97-AF65-F5344CB8AC3E}">
        <p14:creationId xmlns:p14="http://schemas.microsoft.com/office/powerpoint/2010/main" val="3597282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anim calcmode="lin" valueType="num">
                                      <p:cBhvr>
                                        <p:cTn id="8" dur="500" fill="hold"/>
                                        <p:tgtEl>
                                          <p:spTgt spid="5"/>
                                        </p:tgtEl>
                                        <p:attrNameLst>
                                          <p:attrName>ppt_x</p:attrName>
                                        </p:attrNameLst>
                                      </p:cBhvr>
                                      <p:tavLst>
                                        <p:tav tm="0">
                                          <p:val>
                                            <p:strVal val="#ppt_x"/>
                                          </p:val>
                                        </p:tav>
                                        <p:tav tm="100000">
                                          <p:val>
                                            <p:strVal val="#ppt_x"/>
                                          </p:val>
                                        </p:tav>
                                      </p:tavLst>
                                    </p:anim>
                                    <p:anim calcmode="lin" valueType="num">
                                      <p:cBhvr>
                                        <p:cTn id="9" dur="500" fill="hold"/>
                                        <p:tgtEl>
                                          <p:spTgt spid="5"/>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anim calcmode="lin" valueType="num">
                                      <p:cBhvr>
                                        <p:cTn id="13" dur="500" fill="hold"/>
                                        <p:tgtEl>
                                          <p:spTgt spid="7"/>
                                        </p:tgtEl>
                                        <p:attrNameLst>
                                          <p:attrName>ppt_x</p:attrName>
                                        </p:attrNameLst>
                                      </p:cBhvr>
                                      <p:tavLst>
                                        <p:tav tm="0">
                                          <p:val>
                                            <p:strVal val="#ppt_x"/>
                                          </p:val>
                                        </p:tav>
                                        <p:tav tm="100000">
                                          <p:val>
                                            <p:strVal val="#ppt_x"/>
                                          </p:val>
                                        </p:tav>
                                      </p:tavLst>
                                    </p:anim>
                                    <p:anim calcmode="lin" valueType="num">
                                      <p:cBhvr>
                                        <p:cTn id="14" dur="5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0">
                                            <p:txEl>
                                              <p:pRg st="0" end="0"/>
                                            </p:txEl>
                                          </p:spTgt>
                                        </p:tgtEl>
                                        <p:attrNameLst>
                                          <p:attrName>style.visibility</p:attrName>
                                        </p:attrNameLst>
                                      </p:cBhvr>
                                      <p:to>
                                        <p:strVal val="visible"/>
                                      </p:to>
                                    </p:set>
                                    <p:animEffect transition="in" filter="fade">
                                      <p:cBhvr>
                                        <p:cTn id="19" dur="500"/>
                                        <p:tgtEl>
                                          <p:spTgt spid="10">
                                            <p:txEl>
                                              <p:pRg st="0" end="0"/>
                                            </p:txEl>
                                          </p:spTgt>
                                        </p:tgtEl>
                                      </p:cBhvr>
                                    </p:animEffect>
                                    <p:anim calcmode="lin" valueType="num">
                                      <p:cBhvr>
                                        <p:cTn id="20"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21" dur="5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par>
                          <p:cTn id="22" fill="hold">
                            <p:stCondLst>
                              <p:cond delay="500"/>
                            </p:stCondLst>
                            <p:childTnLst>
                              <p:par>
                                <p:cTn id="23" presetID="10" presetClass="entr" presetSubtype="0" fill="hold" nodeType="afterEffect">
                                  <p:stCondLst>
                                    <p:cond delay="0"/>
                                  </p:stCondLst>
                                  <p:childTnLst>
                                    <p:set>
                                      <p:cBhvr>
                                        <p:cTn id="24" dur="1" fill="hold">
                                          <p:stCondLst>
                                            <p:cond delay="0"/>
                                          </p:stCondLst>
                                        </p:cTn>
                                        <p:tgtEl>
                                          <p:spTgt spid="10">
                                            <p:txEl>
                                              <p:pRg st="1" end="1"/>
                                            </p:txEl>
                                          </p:spTgt>
                                        </p:tgtEl>
                                        <p:attrNameLst>
                                          <p:attrName>style.visibility</p:attrName>
                                        </p:attrNameLst>
                                      </p:cBhvr>
                                      <p:to>
                                        <p:strVal val="visible"/>
                                      </p:to>
                                    </p:set>
                                    <p:animEffect transition="in" filter="fade">
                                      <p:cBhvr>
                                        <p:cTn id="25" dur="500"/>
                                        <p:tgtEl>
                                          <p:spTgt spid="10">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nodeType="clickEffect">
                                  <p:stCondLst>
                                    <p:cond delay="0"/>
                                  </p:stCondLst>
                                  <p:childTnLst>
                                    <p:set>
                                      <p:cBhvr>
                                        <p:cTn id="29" dur="1" fill="hold">
                                          <p:stCondLst>
                                            <p:cond delay="0"/>
                                          </p:stCondLst>
                                        </p:cTn>
                                        <p:tgtEl>
                                          <p:spTgt spid="10">
                                            <p:txEl>
                                              <p:pRg st="2" end="2"/>
                                            </p:txEl>
                                          </p:spTgt>
                                        </p:tgtEl>
                                        <p:attrNameLst>
                                          <p:attrName>style.visibility</p:attrName>
                                        </p:attrNameLst>
                                      </p:cBhvr>
                                      <p:to>
                                        <p:strVal val="visible"/>
                                      </p:to>
                                    </p:set>
                                    <p:animEffect transition="in" filter="fade">
                                      <p:cBhvr>
                                        <p:cTn id="30" dur="500"/>
                                        <p:tgtEl>
                                          <p:spTgt spid="10">
                                            <p:txEl>
                                              <p:pRg st="2" end="2"/>
                                            </p:txEl>
                                          </p:spTgt>
                                        </p:tgtEl>
                                      </p:cBhvr>
                                    </p:animEffect>
                                    <p:anim calcmode="lin" valueType="num">
                                      <p:cBhvr>
                                        <p:cTn id="31"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32" dur="5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par>
                          <p:cTn id="33" fill="hold">
                            <p:stCondLst>
                              <p:cond delay="500"/>
                            </p:stCondLst>
                            <p:childTnLst>
                              <p:par>
                                <p:cTn id="34" presetID="10" presetClass="entr" presetSubtype="0" fill="hold" nodeType="afterEffect">
                                  <p:stCondLst>
                                    <p:cond delay="0"/>
                                  </p:stCondLst>
                                  <p:childTnLst>
                                    <p:set>
                                      <p:cBhvr>
                                        <p:cTn id="35" dur="1" fill="hold">
                                          <p:stCondLst>
                                            <p:cond delay="0"/>
                                          </p:stCondLst>
                                        </p:cTn>
                                        <p:tgtEl>
                                          <p:spTgt spid="10">
                                            <p:txEl>
                                              <p:pRg st="3" end="3"/>
                                            </p:txEl>
                                          </p:spTgt>
                                        </p:tgtEl>
                                        <p:attrNameLst>
                                          <p:attrName>style.visibility</p:attrName>
                                        </p:attrNameLst>
                                      </p:cBhvr>
                                      <p:to>
                                        <p:strVal val="visible"/>
                                      </p:to>
                                    </p:set>
                                    <p:animEffect transition="in" filter="fade">
                                      <p:cBhvr>
                                        <p:cTn id="36" dur="500"/>
                                        <p:tgtEl>
                                          <p:spTgt spid="10">
                                            <p:txEl>
                                              <p:pRg st="3" end="3"/>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42" presetClass="path" presetSubtype="0" accel="50000" decel="50000" fill="hold" grpId="0" nodeType="clickEffect">
                                  <p:stCondLst>
                                    <p:cond delay="0"/>
                                  </p:stCondLst>
                                  <p:childTnLst>
                                    <p:animMotion origin="layout" path="M 2.77778E-6 3.7037E-6 L -0.31615 -0.00278 " pathEditMode="relative" rAng="0" ptsTypes="AA">
                                      <p:cBhvr>
                                        <p:cTn id="40" dur="2000" fill="hold"/>
                                        <p:tgtEl>
                                          <p:spTgt spid="10">
                                            <p:txEl>
                                              <p:pRg st="0" end="0"/>
                                            </p:txEl>
                                          </p:spTgt>
                                        </p:tgtEl>
                                        <p:attrNameLst>
                                          <p:attrName>ppt_x</p:attrName>
                                          <p:attrName>ppt_y</p:attrName>
                                        </p:attrNameLst>
                                      </p:cBhvr>
                                      <p:rCtr x="-15816" y="-139"/>
                                    </p:animMotion>
                                  </p:childTnLst>
                                </p:cTn>
                              </p:par>
                              <p:par>
                                <p:cTn id="41" presetID="42" presetClass="path" presetSubtype="0" accel="50000" decel="50000" fill="hold" grpId="0" nodeType="withEffect">
                                  <p:stCondLst>
                                    <p:cond delay="0"/>
                                  </p:stCondLst>
                                  <p:childTnLst>
                                    <p:animMotion origin="layout" path="M -8.33333E-7 -1.11111E-6 L -0.31753 -0.00324 " pathEditMode="relative" rAng="0" ptsTypes="AA">
                                      <p:cBhvr>
                                        <p:cTn id="42" dur="2000" fill="hold"/>
                                        <p:tgtEl>
                                          <p:spTgt spid="10">
                                            <p:txEl>
                                              <p:pRg st="1" end="1"/>
                                            </p:txEl>
                                          </p:spTgt>
                                        </p:tgtEl>
                                        <p:attrNameLst>
                                          <p:attrName>ppt_x</p:attrName>
                                          <p:attrName>ppt_y</p:attrName>
                                        </p:attrNameLst>
                                      </p:cBhvr>
                                      <p:rCtr x="-15885" y="-162"/>
                                    </p:animMotion>
                                  </p:childTnLst>
                                </p:cTn>
                              </p:par>
                              <p:par>
                                <p:cTn id="43" presetID="42" presetClass="path" presetSubtype="0" accel="50000" decel="50000" fill="hold" grpId="0" nodeType="withEffect">
                                  <p:stCondLst>
                                    <p:cond delay="0"/>
                                  </p:stCondLst>
                                  <p:childTnLst>
                                    <p:animMotion origin="layout" path="M 1.11111E-6 1.11111E-6 L -0.31667 1.11111E-6 " pathEditMode="relative" rAng="0" ptsTypes="AA">
                                      <p:cBhvr>
                                        <p:cTn id="44" dur="2000" fill="hold"/>
                                        <p:tgtEl>
                                          <p:spTgt spid="10">
                                            <p:txEl>
                                              <p:pRg st="2" end="2"/>
                                            </p:txEl>
                                          </p:spTgt>
                                        </p:tgtEl>
                                        <p:attrNameLst>
                                          <p:attrName>ppt_x</p:attrName>
                                          <p:attrName>ppt_y</p:attrName>
                                        </p:attrNameLst>
                                      </p:cBhvr>
                                      <p:rCtr x="-15833" y="0"/>
                                    </p:animMotion>
                                  </p:childTnLst>
                                </p:cTn>
                              </p:par>
                              <p:par>
                                <p:cTn id="45" presetID="42" presetClass="path" presetSubtype="0" accel="50000" decel="50000" fill="hold" grpId="0" nodeType="withEffect">
                                  <p:stCondLst>
                                    <p:cond delay="0"/>
                                  </p:stCondLst>
                                  <p:childTnLst>
                                    <p:animMotion origin="layout" path="M -8.33333E-7 -3.7037E-7 L -0.31858 0.00625 " pathEditMode="relative" rAng="0" ptsTypes="AA">
                                      <p:cBhvr>
                                        <p:cTn id="46" dur="2000" fill="hold"/>
                                        <p:tgtEl>
                                          <p:spTgt spid="10">
                                            <p:txEl>
                                              <p:pRg st="3" end="3"/>
                                            </p:txEl>
                                          </p:spTgt>
                                        </p:tgtEl>
                                        <p:attrNameLst>
                                          <p:attrName>ppt_x</p:attrName>
                                          <p:attrName>ppt_y</p:attrName>
                                        </p:attrNameLst>
                                      </p:cBhvr>
                                      <p:rCtr x="-15937" y="301"/>
                                    </p:animMotion>
                                  </p:childTnLst>
                                </p:cTn>
                              </p:par>
                              <p:par>
                                <p:cTn id="47" presetID="42" presetClass="exit" presetSubtype="0" fill="hold" nodeType="withEffect">
                                  <p:stCondLst>
                                    <p:cond delay="0"/>
                                  </p:stCondLst>
                                  <p:childTnLst>
                                    <p:animEffect transition="out" filter="fade">
                                      <p:cBhvr>
                                        <p:cTn id="48" dur="1000"/>
                                        <p:tgtEl>
                                          <p:spTgt spid="5"/>
                                        </p:tgtEl>
                                      </p:cBhvr>
                                    </p:animEffect>
                                    <p:anim calcmode="lin" valueType="num">
                                      <p:cBhvr>
                                        <p:cTn id="49" dur="1000"/>
                                        <p:tgtEl>
                                          <p:spTgt spid="5"/>
                                        </p:tgtEl>
                                        <p:attrNameLst>
                                          <p:attrName>ppt_x</p:attrName>
                                        </p:attrNameLst>
                                      </p:cBhvr>
                                      <p:tavLst>
                                        <p:tav tm="0">
                                          <p:val>
                                            <p:strVal val="ppt_x"/>
                                          </p:val>
                                        </p:tav>
                                        <p:tav tm="100000">
                                          <p:val>
                                            <p:strVal val="ppt_x"/>
                                          </p:val>
                                        </p:tav>
                                      </p:tavLst>
                                    </p:anim>
                                    <p:anim calcmode="lin" valueType="num">
                                      <p:cBhvr>
                                        <p:cTn id="50" dur="1000"/>
                                        <p:tgtEl>
                                          <p:spTgt spid="5"/>
                                        </p:tgtEl>
                                        <p:attrNameLst>
                                          <p:attrName>ppt_y</p:attrName>
                                        </p:attrNameLst>
                                      </p:cBhvr>
                                      <p:tavLst>
                                        <p:tav tm="0">
                                          <p:val>
                                            <p:strVal val="ppt_y"/>
                                          </p:val>
                                        </p:tav>
                                        <p:tav tm="100000">
                                          <p:val>
                                            <p:strVal val="ppt_y+.1"/>
                                          </p:val>
                                        </p:tav>
                                      </p:tavLst>
                                    </p:anim>
                                    <p:set>
                                      <p:cBhvr>
                                        <p:cTn id="51" dur="1" fill="hold">
                                          <p:stCondLst>
                                            <p:cond delay="999"/>
                                          </p:stCondLst>
                                        </p:cTn>
                                        <p:tgtEl>
                                          <p:spTgt spid="5"/>
                                        </p:tgtEl>
                                        <p:attrNameLst>
                                          <p:attrName>style.visibility</p:attrName>
                                        </p:attrNameLst>
                                      </p:cBhvr>
                                      <p:to>
                                        <p:strVal val="hidden"/>
                                      </p:to>
                                    </p:set>
                                  </p:childTnLst>
                                </p:cTn>
                              </p:par>
                              <p:par>
                                <p:cTn id="52" presetID="42" presetClass="exit" presetSubtype="0" fill="hold" nodeType="withEffect">
                                  <p:stCondLst>
                                    <p:cond delay="0"/>
                                  </p:stCondLst>
                                  <p:childTnLst>
                                    <p:animEffect transition="out" filter="fade">
                                      <p:cBhvr>
                                        <p:cTn id="53" dur="1000"/>
                                        <p:tgtEl>
                                          <p:spTgt spid="7"/>
                                        </p:tgtEl>
                                      </p:cBhvr>
                                    </p:animEffect>
                                    <p:anim calcmode="lin" valueType="num">
                                      <p:cBhvr>
                                        <p:cTn id="54" dur="1000"/>
                                        <p:tgtEl>
                                          <p:spTgt spid="7"/>
                                        </p:tgtEl>
                                        <p:attrNameLst>
                                          <p:attrName>ppt_x</p:attrName>
                                        </p:attrNameLst>
                                      </p:cBhvr>
                                      <p:tavLst>
                                        <p:tav tm="0">
                                          <p:val>
                                            <p:strVal val="ppt_x"/>
                                          </p:val>
                                        </p:tav>
                                        <p:tav tm="100000">
                                          <p:val>
                                            <p:strVal val="ppt_x"/>
                                          </p:val>
                                        </p:tav>
                                      </p:tavLst>
                                    </p:anim>
                                    <p:anim calcmode="lin" valueType="num">
                                      <p:cBhvr>
                                        <p:cTn id="55" dur="1000"/>
                                        <p:tgtEl>
                                          <p:spTgt spid="7"/>
                                        </p:tgtEl>
                                        <p:attrNameLst>
                                          <p:attrName>ppt_y</p:attrName>
                                        </p:attrNameLst>
                                      </p:cBhvr>
                                      <p:tavLst>
                                        <p:tav tm="0">
                                          <p:val>
                                            <p:strVal val="ppt_y"/>
                                          </p:val>
                                        </p:tav>
                                        <p:tav tm="100000">
                                          <p:val>
                                            <p:strVal val="ppt_y+.1"/>
                                          </p:val>
                                        </p:tav>
                                      </p:tavLst>
                                    </p:anim>
                                    <p:set>
                                      <p:cBhvr>
                                        <p:cTn id="56" dur="1" fill="hold">
                                          <p:stCondLst>
                                            <p:cond delay="999"/>
                                          </p:stCondLst>
                                        </p:cTn>
                                        <p:tgtEl>
                                          <p:spTgt spid="7"/>
                                        </p:tgtEl>
                                        <p:attrNameLst>
                                          <p:attrName>style.visibility</p:attrName>
                                        </p:attrNameLst>
                                      </p:cBhvr>
                                      <p:to>
                                        <p:strVal val="hidden"/>
                                      </p:to>
                                    </p:set>
                                  </p:childTnLst>
                                </p:cTn>
                              </p:par>
                            </p:childTnLst>
                          </p:cTn>
                        </p:par>
                        <p:par>
                          <p:cTn id="57" fill="hold">
                            <p:stCondLst>
                              <p:cond delay="2000"/>
                            </p:stCondLst>
                            <p:childTnLst>
                              <p:par>
                                <p:cTn id="58" presetID="10" presetClass="entr" presetSubtype="0" fill="hold" nodeType="afterEffect">
                                  <p:stCondLst>
                                    <p:cond delay="0"/>
                                  </p:stCondLst>
                                  <p:childTnLst>
                                    <p:set>
                                      <p:cBhvr>
                                        <p:cTn id="59" dur="1" fill="hold">
                                          <p:stCondLst>
                                            <p:cond delay="0"/>
                                          </p:stCondLst>
                                        </p:cTn>
                                        <p:tgtEl>
                                          <p:spTgt spid="8"/>
                                        </p:tgtEl>
                                        <p:attrNameLst>
                                          <p:attrName>style.visibility</p:attrName>
                                        </p:attrNameLst>
                                      </p:cBhvr>
                                      <p:to>
                                        <p:strVal val="visible"/>
                                      </p:to>
                                    </p:set>
                                    <p:animEffect transition="in" filter="fade">
                                      <p:cBhvr>
                                        <p:cTn id="60" dur="500"/>
                                        <p:tgtEl>
                                          <p:spTgt spid="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xit" presetSubtype="0" fill="hold" nodeType="clickEffect">
                                  <p:stCondLst>
                                    <p:cond delay="0"/>
                                  </p:stCondLst>
                                  <p:childTnLst>
                                    <p:animEffect transition="out" filter="fade">
                                      <p:cBhvr>
                                        <p:cTn id="64" dur="500"/>
                                        <p:tgtEl>
                                          <p:spTgt spid="8"/>
                                        </p:tgtEl>
                                      </p:cBhvr>
                                    </p:animEffect>
                                    <p:set>
                                      <p:cBhvr>
                                        <p:cTn id="65" dur="1" fill="hold">
                                          <p:stCondLst>
                                            <p:cond delay="499"/>
                                          </p:stCondLst>
                                        </p:cTn>
                                        <p:tgtEl>
                                          <p:spTgt spid="8"/>
                                        </p:tgtEl>
                                        <p:attrNameLst>
                                          <p:attrName>style.visibility</p:attrName>
                                        </p:attrNameLst>
                                      </p:cBhvr>
                                      <p:to>
                                        <p:strVal val="hidden"/>
                                      </p:to>
                                    </p:set>
                                  </p:childTnLst>
                                </p:cTn>
                              </p:par>
                              <p:par>
                                <p:cTn id="66" presetID="10" presetClass="entr" presetSubtype="0" fill="hold" nodeType="withEffect">
                                  <p:stCondLst>
                                    <p:cond delay="0"/>
                                  </p:stCondLst>
                                  <p:childTnLst>
                                    <p:set>
                                      <p:cBhvr>
                                        <p:cTn id="67" dur="1" fill="hold">
                                          <p:stCondLst>
                                            <p:cond delay="0"/>
                                          </p:stCondLst>
                                        </p:cTn>
                                        <p:tgtEl>
                                          <p:spTgt spid="9"/>
                                        </p:tgtEl>
                                        <p:attrNameLst>
                                          <p:attrName>style.visibility</p:attrName>
                                        </p:attrNameLst>
                                      </p:cBhvr>
                                      <p:to>
                                        <p:strVal val="visible"/>
                                      </p:to>
                                    </p:set>
                                    <p:animEffect transition="in" filter="fade">
                                      <p:cBhvr>
                                        <p:cTn id="6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allAtOnce"/>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ro">
  <a:themeElements>
    <a:clrScheme name="Personalizzato 4">
      <a:dk1>
        <a:sysClr val="windowText" lastClr="000000"/>
      </a:dk1>
      <a:lt1>
        <a:sysClr val="window" lastClr="FFFFFF"/>
      </a:lt1>
      <a:dk2>
        <a:srgbClr val="002E57"/>
      </a:dk2>
      <a:lt2>
        <a:srgbClr val="D6ECFF"/>
      </a:lt2>
      <a:accent1>
        <a:srgbClr val="7FD13B"/>
      </a:accent1>
      <a:accent2>
        <a:srgbClr val="FEB80A"/>
      </a:accent2>
      <a:accent3>
        <a:srgbClr val="FF0000"/>
      </a:accent3>
      <a:accent4>
        <a:srgbClr val="FF0000"/>
      </a:accent4>
      <a:accent5>
        <a:srgbClr val="007DEA"/>
      </a:accent5>
      <a:accent6>
        <a:srgbClr val="1AB39F"/>
      </a:accent6>
      <a:hlink>
        <a:srgbClr val="EB8803"/>
      </a:hlink>
      <a:folHlink>
        <a:srgbClr val="7030A0"/>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atellite">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o" ma:contentTypeID="0x010100973605EBD77A1843A194CC660FB341A5" ma:contentTypeVersion="5" ma:contentTypeDescription="Creare un nuovo documento." ma:contentTypeScope="" ma:versionID="29f06f7ccfad4e2013d7057477cd42fd">
  <xsd:schema xmlns:xsd="http://www.w3.org/2001/XMLSchema" xmlns:xs="http://www.w3.org/2001/XMLSchema" xmlns:p="http://schemas.microsoft.com/office/2006/metadata/properties" xmlns:ns2="588ea9f8-2e22-4222-9aae-749a57678a8f" targetNamespace="http://schemas.microsoft.com/office/2006/metadata/properties" ma:root="true" ma:fieldsID="2bf7558d4e59d96317ecd0189249c97e" ns2:_="">
    <xsd:import namespace="588ea9f8-2e22-4222-9aae-749a57678a8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88ea9f8-2e22-4222-9aae-749a57678a8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E60691C-AD76-40BF-B3BC-24016B50E939}">
  <ds:schemaRefs>
    <ds:schemaRef ds:uri="http://schemas.microsoft.com/sharepoint/v3/contenttype/forms"/>
  </ds:schemaRefs>
</ds:datastoreItem>
</file>

<file path=customXml/itemProps2.xml><?xml version="1.0" encoding="utf-8"?>
<ds:datastoreItem xmlns:ds="http://schemas.openxmlformats.org/officeDocument/2006/customXml" ds:itemID="{CBCFF279-F1E6-482C-B6D0-0E9FC0C81053}">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0449204C-DE2B-4341-8467-4658071C902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88ea9f8-2e22-4222-9aae-749a57678a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Metro</Template>
  <TotalTime>1738</TotalTime>
  <Words>1258</Words>
  <Application>Microsoft Office PowerPoint</Application>
  <PresentationFormat>Presentazione su schermo (4:3)</PresentationFormat>
  <Paragraphs>112</Paragraphs>
  <Slides>18</Slides>
  <Notes>0</Notes>
  <HiddenSlides>0</HiddenSlides>
  <MMClips>0</MMClips>
  <ScaleCrop>false</ScaleCrop>
  <HeadingPairs>
    <vt:vector size="6" baseType="variant">
      <vt:variant>
        <vt:lpstr>Caratteri utilizzati</vt:lpstr>
      </vt:variant>
      <vt:variant>
        <vt:i4>8</vt:i4>
      </vt:variant>
      <vt:variant>
        <vt:lpstr>Tema</vt:lpstr>
      </vt:variant>
      <vt:variant>
        <vt:i4>1</vt:i4>
      </vt:variant>
      <vt:variant>
        <vt:lpstr>Titoli diapositive</vt:lpstr>
      </vt:variant>
      <vt:variant>
        <vt:i4>18</vt:i4>
      </vt:variant>
    </vt:vector>
  </HeadingPairs>
  <TitlesOfParts>
    <vt:vector size="27" baseType="lpstr">
      <vt:lpstr>Microsoft JhengHei Light</vt:lpstr>
      <vt:lpstr>Microsoft YaHei Light</vt:lpstr>
      <vt:lpstr>Consolas</vt:lpstr>
      <vt:lpstr>Corbel</vt:lpstr>
      <vt:lpstr>Microsoft PhagsPa</vt:lpstr>
      <vt:lpstr>Wingdings</vt:lpstr>
      <vt:lpstr>Wingdings 2</vt:lpstr>
      <vt:lpstr>Wingdings 3</vt:lpstr>
      <vt:lpstr>Metro</vt:lpstr>
      <vt:lpstr>Progetto Ingegneria del Software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enrico</dc:creator>
  <cp:lastModifiedBy>Michele Righi - michele.righi5@studio.unibo.it</cp:lastModifiedBy>
  <cp:revision>111</cp:revision>
  <dcterms:created xsi:type="dcterms:W3CDTF">2020-06-15T15:43:14Z</dcterms:created>
  <dcterms:modified xsi:type="dcterms:W3CDTF">2020-10-07T16:01:33Z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0x010100973605EBD77A1843A194CC660FB341A5</vt:lpwstr>
  </property>
</Properties>
</file>

<file path=docProps/thumbnail.jpeg>
</file>